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9"/>
  </p:notesMasterIdLst>
  <p:sldIdLst>
    <p:sldId id="859" r:id="rId2"/>
    <p:sldId id="860" r:id="rId3"/>
    <p:sldId id="861" r:id="rId4"/>
    <p:sldId id="862" r:id="rId5"/>
    <p:sldId id="863" r:id="rId6"/>
    <p:sldId id="864" r:id="rId7"/>
    <p:sldId id="865" r:id="rId8"/>
    <p:sldId id="866" r:id="rId9"/>
    <p:sldId id="867" r:id="rId10"/>
    <p:sldId id="868" r:id="rId11"/>
    <p:sldId id="869" r:id="rId12"/>
    <p:sldId id="870" r:id="rId13"/>
    <p:sldId id="871" r:id="rId14"/>
    <p:sldId id="872" r:id="rId15"/>
    <p:sldId id="873" r:id="rId16"/>
    <p:sldId id="874" r:id="rId17"/>
    <p:sldId id="875" r:id="rId18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B0F0"/>
    <a:srgbClr val="E8F6FD"/>
    <a:srgbClr val="39B97A"/>
    <a:srgbClr val="1EB26A"/>
    <a:srgbClr val="E3F2E7"/>
    <a:srgbClr val="FF0000"/>
    <a:srgbClr val="8DC369"/>
    <a:srgbClr val="009900"/>
    <a:srgbClr val="62812B"/>
    <a:srgbClr val="A0C83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99" autoAdjust="0"/>
    <p:restoredTop sz="98792" autoAdjust="0"/>
  </p:normalViewPr>
  <p:slideViewPr>
    <p:cSldViewPr>
      <p:cViewPr varScale="1">
        <p:scale>
          <a:sx n="111" d="100"/>
          <a:sy n="111" d="100"/>
        </p:scale>
        <p:origin x="504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923330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36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英语完形填空与阅读理解 八年级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2025/9/13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第二部分　能力进阶篇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进阶训练　</a:t>
            </a:r>
            <a:r>
              <a:rPr lang="en-US" altLang="zh-CN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6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08621"/>
            <a:ext cx="11485848" cy="3391378"/>
          </a:xfrm>
        </p:spPr>
        <p:txBody>
          <a:bodyPr/>
          <a:lstStyle/>
          <a:p>
            <a:pPr indent="534988"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sz="2600">
                <a:solidFill>
                  <a:srgbClr val="000000"/>
                </a:solidFill>
                <a:cs typeface="Times New Roman"/>
              </a:rPr>
              <a:t>The little girl started to </a:t>
            </a:r>
            <a:r>
              <a:rPr lang="zh-CN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</a:t>
            </a:r>
            <a:r>
              <a:rPr lang="en-US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3</a:t>
            </a:r>
            <a:r>
              <a:rPr lang="zh-CN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</a:t>
            </a:r>
            <a:r>
              <a:rPr lang="en-US" altLang="zh-CN" sz="2600">
                <a:solidFill>
                  <a:srgbClr val="000000"/>
                </a:solidFill>
                <a:cs typeface="Times New Roman"/>
              </a:rPr>
              <a:t> kung fu when she was 3. She is very </a:t>
            </a:r>
            <a:r>
              <a:rPr lang="zh-CN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</a:t>
            </a:r>
            <a:r>
              <a:rPr lang="en-US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4</a:t>
            </a:r>
            <a:r>
              <a:rPr lang="zh-CN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</a:t>
            </a:r>
            <a:r>
              <a:rPr lang="en-US" altLang="zh-CN" sz="2600">
                <a:solidFill>
                  <a:srgbClr val="000000"/>
                </a:solidFill>
                <a:cs typeface="Times New Roman"/>
              </a:rPr>
              <a:t> so that she learns very fast. Although she is young and short, she does better than many other older kids in her class. Her coach said, “Usually, it </a:t>
            </a:r>
            <a:r>
              <a:rPr lang="zh-CN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</a:t>
            </a:r>
            <a:r>
              <a:rPr lang="en-US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5</a:t>
            </a:r>
            <a:r>
              <a:rPr lang="zh-CN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</a:t>
            </a:r>
            <a:r>
              <a:rPr lang="en-US" altLang="zh-CN" sz="2600">
                <a:solidFill>
                  <a:srgbClr val="000000"/>
                </a:solidFill>
                <a:cs typeface="Times New Roman"/>
              </a:rPr>
              <a:t> other children of her age a few days, a week or half a month to learn a skill. For the girl, half an hour is </a:t>
            </a:r>
            <a:r>
              <a:rPr lang="zh-CN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</a:t>
            </a:r>
            <a:r>
              <a:rPr lang="en-US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6</a:t>
            </a:r>
            <a:r>
              <a:rPr lang="zh-CN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</a:t>
            </a:r>
            <a:r>
              <a:rPr lang="en-US" altLang="zh-CN" sz="2600">
                <a:solidFill>
                  <a:srgbClr val="000000"/>
                </a:solidFill>
                <a:cs typeface="Times New Roman"/>
              </a:rPr>
              <a:t>.” </a:t>
            </a:r>
            <a:r>
              <a:rPr lang="en-US" altLang="zh-CN" sz="2600" smtClean="0">
                <a:solidFill>
                  <a:srgbClr val="000000"/>
                </a:solidFill>
                <a:cs typeface="Times New Roman"/>
              </a:rPr>
              <a:t>However</a:t>
            </a:r>
            <a:r>
              <a:rPr lang="en-US" altLang="zh-CN" sz="2600">
                <a:solidFill>
                  <a:srgbClr val="000000"/>
                </a:solidFill>
                <a:cs typeface="Times New Roman"/>
              </a:rPr>
              <a:t>, practicing is </a:t>
            </a:r>
            <a:r>
              <a:rPr lang="zh-CN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</a:t>
            </a:r>
            <a:r>
              <a:rPr lang="en-US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7</a:t>
            </a:r>
            <a:r>
              <a:rPr lang="zh-CN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</a:t>
            </a:r>
            <a:r>
              <a:rPr lang="en-US" altLang="zh-CN" sz="2600">
                <a:solidFill>
                  <a:srgbClr val="000000"/>
                </a:solidFill>
                <a:cs typeface="Times New Roman"/>
              </a:rPr>
              <a:t> easy. When Yang falls over, she doesn’t </a:t>
            </a:r>
            <a:r>
              <a:rPr lang="zh-CN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</a:t>
            </a:r>
            <a:r>
              <a:rPr lang="en-US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8</a:t>
            </a:r>
            <a:r>
              <a:rPr lang="zh-CN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</a:t>
            </a:r>
            <a:r>
              <a:rPr lang="en-US" altLang="zh-CN" sz="2600">
                <a:solidFill>
                  <a:srgbClr val="000000"/>
                </a:solidFill>
                <a:cs typeface="Times New Roman"/>
              </a:rPr>
              <a:t>. Instead, she stands up and keeps practicing with a smile</a:t>
            </a:r>
            <a:r>
              <a:rPr lang="en-US" altLang="zh-CN" sz="2600" smtClean="0">
                <a:solidFill>
                  <a:srgbClr val="000000"/>
                </a:solidFill>
                <a:cs typeface="Times New Roman"/>
              </a:rPr>
              <a:t>.</a:t>
            </a:r>
            <a:endParaRPr lang="zh-CN" altLang="zh-CN" sz="2600">
              <a:solidFill>
                <a:srgbClr val="000000"/>
              </a:solidFill>
              <a:cs typeface="Times New Roman"/>
            </a:endParaRPr>
          </a:p>
        </p:txBody>
      </p:sp>
      <p:sp>
        <p:nvSpPr>
          <p:cNvPr id="14" name="内容占位符 2"/>
          <p:cNvSpPr txBox="1">
            <a:spLocks/>
          </p:cNvSpPr>
          <p:nvPr/>
        </p:nvSpPr>
        <p:spPr bwMode="auto">
          <a:xfrm>
            <a:off x="360854" y="4005064"/>
            <a:ext cx="11485848" cy="6924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394200" algn="l"/>
                <a:tab pos="5130800" algn="l"/>
                <a:tab pos="6996113" algn="l"/>
              </a:tabLst>
            </a:pPr>
            <a:r>
              <a:rPr lang="zh-CN" altLang="zh-CN" sz="2600" smtClean="0">
                <a:solidFill>
                  <a:srgbClr val="000000"/>
                </a:solidFill>
                <a:cs typeface="Times New Roman"/>
              </a:rPr>
              <a:t>（　　）</a:t>
            </a:r>
            <a:r>
              <a:rPr lang="en-US" altLang="zh-CN" sz="2600" smtClean="0">
                <a:solidFill>
                  <a:srgbClr val="00B0F0"/>
                </a:solidFill>
                <a:cs typeface="Times New Roman"/>
              </a:rPr>
              <a:t>8. </a:t>
            </a:r>
            <a:r>
              <a:rPr lang="en-US" altLang="zh-CN" sz="2600" smtClean="0">
                <a:solidFill>
                  <a:srgbClr val="000000"/>
                </a:solidFill>
                <a:cs typeface="Times New Roman"/>
              </a:rPr>
              <a:t>A. cry	 B. hear	C. say                 D. fight</a:t>
            </a:r>
            <a:endParaRPr lang="zh-CN" altLang="zh-CN" sz="2600">
              <a:solidFill>
                <a:srgbClr val="000000"/>
              </a:solidFill>
              <a:cs typeface="Times New Roman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922254" y="4130160"/>
            <a:ext cx="425116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600"/>
              <a:t>A</a:t>
            </a:r>
            <a:endParaRPr lang="zh-CN" altLang="en-US" sz="2600"/>
          </a:p>
        </p:txBody>
      </p:sp>
      <p:sp>
        <p:nvSpPr>
          <p:cNvPr id="16" name="内容占位符 15"/>
          <p:cNvSpPr txBox="1">
            <a:spLocks/>
          </p:cNvSpPr>
          <p:nvPr/>
        </p:nvSpPr>
        <p:spPr bwMode="auto">
          <a:xfrm>
            <a:off x="360854" y="4581128"/>
            <a:ext cx="11485848" cy="18169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考查动词辨析。句意：当杨紫璇摔倒时，她不哭。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cry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哭；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hear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听到；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say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说；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fight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打仗。根据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“When Yang falls over, she doesn’t...”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可知，她摔倒了也不哭。故选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6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432271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692696"/>
            <a:ext cx="11485848" cy="2837187"/>
          </a:xfrm>
        </p:spPr>
        <p:txBody>
          <a:bodyPr/>
          <a:lstStyle/>
          <a:p>
            <a:pPr indent="534988"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sz="2800">
                <a:solidFill>
                  <a:srgbClr val="000000"/>
                </a:solidFill>
                <a:cs typeface="Times New Roman"/>
              </a:rPr>
              <a:t>Yang is hard-working.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9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</a:t>
            </a:r>
            <a:r>
              <a:rPr lang="en-US" altLang="zh-CN" sz="2800">
                <a:solidFill>
                  <a:srgbClr val="000000"/>
                </a:solidFill>
                <a:cs typeface="Times New Roman"/>
              </a:rPr>
              <a:t> she is still young, she can’t practice very difficult skills. However, as long as her coach is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10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</a:t>
            </a:r>
            <a:r>
              <a:rPr lang="en-US" altLang="zh-CN" sz="2800">
                <a:solidFill>
                  <a:srgbClr val="000000"/>
                </a:solidFill>
                <a:cs typeface="Times New Roman"/>
              </a:rPr>
              <a:t> skills to other elder children, she’ll watch quietly. “I love many kung fu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11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</a:t>
            </a:r>
            <a:r>
              <a:rPr lang="en-US" altLang="zh-CN" sz="2800">
                <a:solidFill>
                  <a:srgbClr val="000000"/>
                </a:solidFill>
                <a:cs typeface="Times New Roman"/>
              </a:rPr>
              <a:t>. They show wonderful kung fu skills in movies. I want to be as good as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12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</a:t>
            </a:r>
            <a:r>
              <a:rPr lang="zh-CN" altLang="zh-CN" sz="2800">
                <a:solidFill>
                  <a:srgbClr val="000000"/>
                </a:solidFill>
                <a:cs typeface="Times New Roman"/>
              </a:rPr>
              <a:t>，</a:t>
            </a:r>
            <a:r>
              <a:rPr lang="en-US" altLang="zh-CN" sz="2800">
                <a:solidFill>
                  <a:srgbClr val="000000"/>
                </a:solidFill>
                <a:cs typeface="Times New Roman"/>
              </a:rPr>
              <a:t>” said Yang</a:t>
            </a:r>
            <a:r>
              <a:rPr lang="en-US" altLang="zh-CN" sz="2800" smtClean="0">
                <a:solidFill>
                  <a:srgbClr val="000000"/>
                </a:solidFill>
                <a:cs typeface="Times New Roman"/>
              </a:rPr>
              <a:t>.</a:t>
            </a:r>
            <a:endParaRPr lang="zh-CN" altLang="zh-CN" sz="2800">
              <a:solidFill>
                <a:srgbClr val="000000"/>
              </a:solidFill>
              <a:cs typeface="Times New Roman"/>
            </a:endParaRPr>
          </a:p>
        </p:txBody>
      </p:sp>
      <p:sp>
        <p:nvSpPr>
          <p:cNvPr id="4" name="内容占位符 2"/>
          <p:cNvSpPr txBox="1">
            <a:spLocks/>
          </p:cNvSpPr>
          <p:nvPr/>
        </p:nvSpPr>
        <p:spPr bwMode="auto">
          <a:xfrm>
            <a:off x="360854" y="3429000"/>
            <a:ext cx="11485848" cy="6524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2254250" algn="l"/>
                <a:tab pos="8101013" algn="l"/>
              </a:tabLst>
            </a:pPr>
            <a:r>
              <a:rPr lang="zh-CN" altLang="zh-CN" sz="2800" smtClean="0">
                <a:solidFill>
                  <a:srgbClr val="000000"/>
                </a:solidFill>
                <a:cs typeface="Times New Roman"/>
              </a:rPr>
              <a:t>（　　）</a:t>
            </a:r>
            <a:r>
              <a:rPr lang="en-US" altLang="zh-CN" sz="2800" smtClean="0">
                <a:solidFill>
                  <a:srgbClr val="00B0F0"/>
                </a:solidFill>
                <a:cs typeface="Times New Roman"/>
              </a:rPr>
              <a:t>9. </a:t>
            </a:r>
            <a:r>
              <a:rPr lang="en-US" altLang="zh-CN" sz="2800" smtClean="0">
                <a:solidFill>
                  <a:srgbClr val="000000"/>
                </a:solidFill>
                <a:cs typeface="Times New Roman"/>
              </a:rPr>
              <a:t>A. Until           B. After            C. Because 	 D. Before</a:t>
            </a:r>
            <a:endParaRPr lang="zh-CN" altLang="zh-CN" sz="2800">
              <a:solidFill>
                <a:srgbClr val="000000"/>
              </a:solidFill>
              <a:cs typeface="Times New Roman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70334" y="3429000"/>
            <a:ext cx="444352" cy="6524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mtClean="0"/>
              <a:t>C</a:t>
            </a:r>
            <a:endParaRPr lang="zh-CN" altLang="en-US"/>
          </a:p>
        </p:txBody>
      </p:sp>
      <p:sp>
        <p:nvSpPr>
          <p:cNvPr id="6" name="内容占位符 16"/>
          <p:cNvSpPr txBox="1">
            <a:spLocks/>
          </p:cNvSpPr>
          <p:nvPr/>
        </p:nvSpPr>
        <p:spPr bwMode="auto">
          <a:xfrm>
            <a:off x="360854" y="3933056"/>
            <a:ext cx="11485848" cy="28130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 eaLnBrk="1"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考查连词辨析。句意：因为她还很小，所以她无法练习高难度的技巧。</a:t>
            </a:r>
            <a:r>
              <a:rPr lang="en-US" altLang="zh-CN" sz="2800" b="1" u="wavy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until</a:t>
            </a:r>
            <a:r>
              <a:rPr lang="zh-CN" altLang="zh-CN" sz="2800" b="1" u="wavy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直到</a:t>
            </a:r>
            <a:r>
              <a:rPr lang="en-US" altLang="zh-CN" sz="2800" b="1" u="wavy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sz="2800" b="1" u="wavy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为止</a:t>
            </a:r>
            <a:r>
              <a:rPr lang="zh-CN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after</a:t>
            </a:r>
            <a:r>
              <a:rPr lang="zh-CN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</a:t>
            </a:r>
            <a:r>
              <a:rPr lang="en-US" altLang="zh-CN" sz="28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之后；</a:t>
            </a:r>
            <a:r>
              <a:rPr lang="en-US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because</a:t>
            </a:r>
            <a:r>
              <a:rPr lang="zh-CN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因为；</a:t>
            </a:r>
            <a:r>
              <a:rPr lang="en-US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before</a:t>
            </a:r>
          </a:p>
          <a:p>
            <a:pPr eaLnBrk="1" hangingPunct="0">
              <a:lnSpc>
                <a:spcPct val="130000"/>
              </a:lnSpc>
              <a:spcAft>
                <a:spcPts val="0"/>
              </a:spcAft>
            </a:pPr>
            <a:endParaRPr lang="en-US" altLang="zh-CN" sz="2400" b="1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</a:pPr>
            <a:r>
              <a:rPr lang="zh-CN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</a:t>
            </a:r>
            <a:r>
              <a:rPr lang="en-US" altLang="zh-CN" sz="28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之前。根据空后两句的关系可知，空处表示原因，需用连词</a:t>
            </a:r>
            <a:r>
              <a:rPr lang="en-US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because</a:t>
            </a:r>
            <a:r>
              <a:rPr lang="zh-CN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连接。故选</a:t>
            </a:r>
            <a:r>
              <a:rPr lang="en-US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8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34966" y="5087329"/>
            <a:ext cx="624498" cy="4214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矩形 7"/>
          <p:cNvSpPr/>
          <p:nvPr/>
        </p:nvSpPr>
        <p:spPr>
          <a:xfrm>
            <a:off x="394466" y="4973341"/>
            <a:ext cx="3746538" cy="6524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>
                <a:solidFill>
                  <a:srgbClr val="00B0F0"/>
                </a:solidFill>
                <a:ea typeface="楷体" pitchFamily="49" charset="-122"/>
              </a:rPr>
              <a:t>not ... </a:t>
            </a:r>
            <a:r>
              <a:rPr lang="en-US" altLang="zh-CN" smtClean="0">
                <a:solidFill>
                  <a:srgbClr val="00B0F0"/>
                </a:solidFill>
                <a:latin typeface="+mn-lt"/>
                <a:ea typeface="楷体" pitchFamily="49" charset="-122"/>
              </a:rPr>
              <a:t>until </a:t>
            </a:r>
            <a:r>
              <a:rPr lang="zh-CN" altLang="en-US">
                <a:solidFill>
                  <a:srgbClr val="00B0F0"/>
                </a:solidFill>
                <a:latin typeface="+mn-lt"/>
                <a:ea typeface="楷体" pitchFamily="49" charset="-122"/>
              </a:rPr>
              <a:t>直到</a:t>
            </a:r>
            <a:r>
              <a:rPr lang="en-US" altLang="zh-CN">
                <a:solidFill>
                  <a:srgbClr val="00B0F0"/>
                </a:solidFill>
                <a:latin typeface="+mn-ea"/>
                <a:ea typeface="+mn-ea"/>
              </a:rPr>
              <a:t>……</a:t>
            </a:r>
            <a:r>
              <a:rPr lang="zh-CN" altLang="en-US" smtClean="0">
                <a:solidFill>
                  <a:srgbClr val="00B0F0"/>
                </a:solidFill>
                <a:latin typeface="+mn-lt"/>
                <a:ea typeface="楷体" pitchFamily="49" charset="-122"/>
              </a:rPr>
              <a:t>才</a:t>
            </a:r>
            <a:endParaRPr lang="zh-CN" altLang="en-US">
              <a:solidFill>
                <a:srgbClr val="00B0F0"/>
              </a:solidFill>
              <a:latin typeface="楷体" pitchFamily="49" charset="-122"/>
              <a:ea typeface="楷体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2625043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692696"/>
            <a:ext cx="11485848" cy="2417072"/>
          </a:xfrm>
        </p:spPr>
        <p:txBody>
          <a:bodyPr/>
          <a:lstStyle/>
          <a:p>
            <a:pPr indent="534988" hangingPunct="0">
              <a:spcAft>
                <a:spcPts val="0"/>
              </a:spcAft>
            </a:pPr>
            <a:r>
              <a:rPr lang="en-US" altLang="zh-CN" sz="2600">
                <a:solidFill>
                  <a:srgbClr val="000000"/>
                </a:solidFill>
                <a:cs typeface="Times New Roman"/>
              </a:rPr>
              <a:t>Yang is hard-working. </a:t>
            </a:r>
            <a:r>
              <a:rPr lang="zh-CN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</a:t>
            </a:r>
            <a:r>
              <a:rPr lang="en-US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9</a:t>
            </a:r>
            <a:r>
              <a:rPr lang="zh-CN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</a:t>
            </a:r>
            <a:r>
              <a:rPr lang="en-US" altLang="zh-CN" sz="2600">
                <a:solidFill>
                  <a:srgbClr val="000000"/>
                </a:solidFill>
                <a:cs typeface="Times New Roman"/>
              </a:rPr>
              <a:t> she is still young, she can’t practice very difficult skills. However, as long as her coach is </a:t>
            </a:r>
            <a:r>
              <a:rPr lang="zh-CN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</a:t>
            </a:r>
            <a:r>
              <a:rPr lang="en-US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10</a:t>
            </a:r>
            <a:r>
              <a:rPr lang="zh-CN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</a:t>
            </a:r>
            <a:r>
              <a:rPr lang="en-US" altLang="zh-CN" sz="2600">
                <a:solidFill>
                  <a:srgbClr val="000000"/>
                </a:solidFill>
                <a:cs typeface="Times New Roman"/>
              </a:rPr>
              <a:t> skills to other elder children, she’ll watch quietly. “I love many kung fu </a:t>
            </a:r>
            <a:r>
              <a:rPr lang="zh-CN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</a:t>
            </a:r>
            <a:r>
              <a:rPr lang="en-US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11</a:t>
            </a:r>
            <a:r>
              <a:rPr lang="zh-CN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</a:t>
            </a:r>
            <a:r>
              <a:rPr lang="en-US" altLang="zh-CN" sz="2600">
                <a:solidFill>
                  <a:srgbClr val="000000"/>
                </a:solidFill>
                <a:cs typeface="Times New Roman"/>
              </a:rPr>
              <a:t>. They show wonderful kung fu skills in movies. I want to be as good as </a:t>
            </a:r>
            <a:r>
              <a:rPr lang="zh-CN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</a:t>
            </a:r>
            <a:r>
              <a:rPr lang="en-US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12</a:t>
            </a:r>
            <a:r>
              <a:rPr lang="zh-CN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</a:t>
            </a:r>
            <a:r>
              <a:rPr lang="zh-CN" altLang="zh-CN" sz="2600">
                <a:solidFill>
                  <a:srgbClr val="000000"/>
                </a:solidFill>
                <a:cs typeface="Times New Roman"/>
              </a:rPr>
              <a:t>，</a:t>
            </a:r>
            <a:r>
              <a:rPr lang="en-US" altLang="zh-CN" sz="2600">
                <a:solidFill>
                  <a:srgbClr val="000000"/>
                </a:solidFill>
                <a:cs typeface="Times New Roman"/>
              </a:rPr>
              <a:t>” said Yang</a:t>
            </a:r>
            <a:r>
              <a:rPr lang="en-US" altLang="zh-CN" sz="2600" smtClean="0">
                <a:solidFill>
                  <a:srgbClr val="000000"/>
                </a:solidFill>
                <a:cs typeface="Times New Roman"/>
              </a:rPr>
              <a:t>.</a:t>
            </a:r>
            <a:endParaRPr lang="zh-CN" altLang="zh-CN" sz="2600">
              <a:solidFill>
                <a:srgbClr val="000000"/>
              </a:solidFill>
              <a:cs typeface="Times New Roman"/>
            </a:endParaRPr>
          </a:p>
        </p:txBody>
      </p:sp>
      <p:sp>
        <p:nvSpPr>
          <p:cNvPr id="9" name="内容占位符 2"/>
          <p:cNvSpPr txBox="1">
            <a:spLocks/>
          </p:cNvSpPr>
          <p:nvPr/>
        </p:nvSpPr>
        <p:spPr bwMode="auto">
          <a:xfrm>
            <a:off x="360854" y="3068335"/>
            <a:ext cx="11485848" cy="12207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2476500" algn="l"/>
                <a:tab pos="7173913" algn="l"/>
                <a:tab pos="8101013" algn="l"/>
              </a:tabLst>
            </a:pPr>
            <a:r>
              <a:rPr lang="zh-CN" altLang="zh-CN" sz="2600" smtClean="0">
                <a:solidFill>
                  <a:srgbClr val="000000"/>
                </a:solidFill>
                <a:cs typeface="Times New Roman"/>
              </a:rPr>
              <a:t>（　　）</a:t>
            </a:r>
            <a:r>
              <a:rPr lang="en-US" altLang="zh-CN" sz="2600" smtClean="0">
                <a:solidFill>
                  <a:srgbClr val="00B0F0"/>
                </a:solidFill>
                <a:cs typeface="Times New Roman"/>
              </a:rPr>
              <a:t>10. </a:t>
            </a:r>
            <a:r>
              <a:rPr lang="en-US" altLang="zh-CN" sz="2600" smtClean="0">
                <a:solidFill>
                  <a:srgbClr val="000000"/>
                </a:solidFill>
                <a:cs typeface="Times New Roman"/>
              </a:rPr>
              <a:t>A. giving	B. passing	</a:t>
            </a:r>
          </a:p>
          <a:p>
            <a:pPr eaLnBrk="1" hangingPunct="0">
              <a:spcAft>
                <a:spcPts val="0"/>
              </a:spcAft>
              <a:tabLst>
                <a:tab pos="1612900" algn="l"/>
                <a:tab pos="2476500" algn="l"/>
                <a:tab pos="7173913" algn="l"/>
                <a:tab pos="8101013" algn="l"/>
              </a:tabLst>
            </a:pPr>
            <a:r>
              <a:rPr lang="en-US" altLang="zh-CN" sz="2600" smtClean="0">
                <a:solidFill>
                  <a:srgbClr val="000000"/>
                </a:solidFill>
                <a:cs typeface="Times New Roman"/>
              </a:rPr>
              <a:t>	  C. suggesting	D. teaching</a:t>
            </a:r>
            <a:endParaRPr lang="zh-CN" altLang="zh-CN" sz="2600">
              <a:solidFill>
                <a:srgbClr val="000000"/>
              </a:solidFill>
              <a:cs typeface="Times New Roman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919256" y="3138675"/>
            <a:ext cx="425116" cy="56060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600" smtClean="0"/>
              <a:t>D</a:t>
            </a:r>
            <a:endParaRPr lang="zh-CN" altLang="en-US" sz="2600"/>
          </a:p>
        </p:txBody>
      </p:sp>
      <p:sp>
        <p:nvSpPr>
          <p:cNvPr id="11" name="内容占位符 17"/>
          <p:cNvSpPr txBox="1">
            <a:spLocks/>
          </p:cNvSpPr>
          <p:nvPr/>
        </p:nvSpPr>
        <p:spPr bwMode="auto">
          <a:xfrm>
            <a:off x="360854" y="4221088"/>
            <a:ext cx="11485848" cy="24929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考查动词辨析。句意：然而，只要她的教练正在教其他大点的孩子技巧，她就会安静地观看。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give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给；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pass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传递；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suggest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建议；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teach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教。根据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“However, as long as her coach is... skills”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可知，只要她的教练正在教其他大点的孩子技巧，她就会安静地观看。故选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6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829337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692696"/>
            <a:ext cx="11485848" cy="2116990"/>
          </a:xfrm>
        </p:spPr>
        <p:txBody>
          <a:bodyPr/>
          <a:lstStyle/>
          <a:p>
            <a:pPr indent="719138"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sz="2600">
                <a:solidFill>
                  <a:srgbClr val="000000"/>
                </a:solidFill>
                <a:cs typeface="Times New Roman"/>
              </a:rPr>
              <a:t>Yang is hard-working. </a:t>
            </a:r>
            <a:r>
              <a:rPr lang="zh-CN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</a:t>
            </a:r>
            <a:r>
              <a:rPr lang="en-US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9</a:t>
            </a:r>
            <a:r>
              <a:rPr lang="zh-CN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</a:t>
            </a:r>
            <a:r>
              <a:rPr lang="en-US" altLang="zh-CN" sz="2600">
                <a:solidFill>
                  <a:srgbClr val="000000"/>
                </a:solidFill>
                <a:cs typeface="Times New Roman"/>
              </a:rPr>
              <a:t> she is still young, she can’t practice very difficult skills. However, as long as her coach is </a:t>
            </a:r>
            <a:r>
              <a:rPr lang="zh-CN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</a:t>
            </a:r>
            <a:r>
              <a:rPr lang="en-US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10</a:t>
            </a:r>
            <a:r>
              <a:rPr lang="zh-CN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</a:t>
            </a:r>
            <a:r>
              <a:rPr lang="en-US" altLang="zh-CN" sz="2600">
                <a:solidFill>
                  <a:srgbClr val="000000"/>
                </a:solidFill>
                <a:cs typeface="Times New Roman"/>
              </a:rPr>
              <a:t> skills to other elder children, she’ll watch quietly. “I love many kung fu </a:t>
            </a:r>
            <a:r>
              <a:rPr lang="zh-CN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</a:t>
            </a:r>
            <a:r>
              <a:rPr lang="en-US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11</a:t>
            </a:r>
            <a:r>
              <a:rPr lang="zh-CN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</a:t>
            </a:r>
            <a:r>
              <a:rPr lang="en-US" altLang="zh-CN" sz="2600">
                <a:solidFill>
                  <a:srgbClr val="000000"/>
                </a:solidFill>
                <a:cs typeface="Times New Roman"/>
              </a:rPr>
              <a:t>. They show wonderful kung fu skills in movies. I want to be as good as </a:t>
            </a:r>
            <a:r>
              <a:rPr lang="zh-CN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</a:t>
            </a:r>
            <a:r>
              <a:rPr lang="en-US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12</a:t>
            </a:r>
            <a:r>
              <a:rPr lang="zh-CN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</a:t>
            </a:r>
            <a:r>
              <a:rPr lang="zh-CN" altLang="zh-CN" sz="2600">
                <a:solidFill>
                  <a:srgbClr val="000000"/>
                </a:solidFill>
                <a:cs typeface="Times New Roman"/>
              </a:rPr>
              <a:t>，</a:t>
            </a:r>
            <a:r>
              <a:rPr lang="en-US" altLang="zh-CN" sz="2600">
                <a:solidFill>
                  <a:srgbClr val="000000"/>
                </a:solidFill>
                <a:cs typeface="Times New Roman"/>
              </a:rPr>
              <a:t>” said Yang</a:t>
            </a:r>
            <a:r>
              <a:rPr lang="en-US" altLang="zh-CN" sz="2600" smtClean="0">
                <a:solidFill>
                  <a:srgbClr val="000000"/>
                </a:solidFill>
                <a:cs typeface="Times New Roman"/>
              </a:rPr>
              <a:t>.</a:t>
            </a:r>
            <a:endParaRPr lang="zh-CN" altLang="zh-CN" sz="2600">
              <a:solidFill>
                <a:srgbClr val="000000"/>
              </a:solidFill>
              <a:cs typeface="Times New Roman"/>
            </a:endParaRPr>
          </a:p>
        </p:txBody>
      </p:sp>
      <p:sp>
        <p:nvSpPr>
          <p:cNvPr id="12" name="内容占位符 2"/>
          <p:cNvSpPr txBox="1">
            <a:spLocks/>
          </p:cNvSpPr>
          <p:nvPr/>
        </p:nvSpPr>
        <p:spPr bwMode="auto">
          <a:xfrm>
            <a:off x="360854" y="2792096"/>
            <a:ext cx="11485848" cy="6165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2449513" algn="l"/>
                <a:tab pos="7350125" algn="l"/>
                <a:tab pos="8101013" algn="l"/>
              </a:tabLst>
            </a:pPr>
            <a:r>
              <a:rPr lang="zh-CN" altLang="zh-CN" sz="2600" smtClean="0">
                <a:solidFill>
                  <a:srgbClr val="000000"/>
                </a:solidFill>
                <a:cs typeface="Times New Roman"/>
              </a:rPr>
              <a:t>（　　）</a:t>
            </a:r>
            <a:r>
              <a:rPr lang="en-US" altLang="zh-CN" sz="2600" smtClean="0">
                <a:solidFill>
                  <a:srgbClr val="00B0F0"/>
                </a:solidFill>
                <a:cs typeface="Times New Roman"/>
              </a:rPr>
              <a:t>11. </a:t>
            </a:r>
            <a:r>
              <a:rPr lang="en-US" altLang="zh-CN" sz="2600" smtClean="0">
                <a:solidFill>
                  <a:srgbClr val="000000"/>
                </a:solidFill>
                <a:cs typeface="Times New Roman"/>
              </a:rPr>
              <a:t>A. hosts                  B. actors                 C. athletes	     D. inventors</a:t>
            </a:r>
            <a:endParaRPr lang="zh-CN" altLang="zh-CN" sz="2600">
              <a:solidFill>
                <a:srgbClr val="000000"/>
              </a:solidFill>
              <a:cs typeface="Times New Roman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916256" y="2809348"/>
            <a:ext cx="407484" cy="62061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600" smtClean="0"/>
              <a:t>B</a:t>
            </a:r>
            <a:endParaRPr lang="zh-CN" altLang="en-US" sz="2600"/>
          </a:p>
        </p:txBody>
      </p:sp>
      <p:sp>
        <p:nvSpPr>
          <p:cNvPr id="14" name="内容占位符 19"/>
          <p:cNvSpPr txBox="1">
            <a:spLocks/>
          </p:cNvSpPr>
          <p:nvPr/>
        </p:nvSpPr>
        <p:spPr bwMode="auto">
          <a:xfrm>
            <a:off x="360854" y="3436100"/>
            <a:ext cx="11485848" cy="30172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考查名词辨析。句意：杨说：</a:t>
            </a:r>
            <a:r>
              <a:rPr lang="en-US" altLang="zh-CN" sz="2600" b="1" smtClean="0">
                <a:solidFill>
                  <a:srgbClr val="FF0000"/>
                </a:solidFill>
                <a:latin typeface="+mn-ea"/>
                <a:cs typeface="Times New Roman" panose="02020603050405020304" pitchFamily="18" charset="0"/>
              </a:rPr>
              <a:t>“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我喜欢很多功夫演员。他们在电影里展示了精彩的功夫技艺。我想要和他们一样优秀。</a:t>
            </a:r>
            <a:r>
              <a:rPr lang="en-US" altLang="zh-CN" sz="2600" b="1" smtClean="0">
                <a:solidFill>
                  <a:srgbClr val="FF0000"/>
                </a:solidFill>
                <a:latin typeface="+mn-ea"/>
                <a:cs typeface="Times New Roman" panose="02020603050405020304" pitchFamily="18" charset="0"/>
              </a:rPr>
              <a:t>”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host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主人；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actor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演员；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athlete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运动员；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inventor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发明家。根据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“They show wonderful kung fu skills in movies.”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可知，此处提到了他们在电影中的表演。因此她喜欢的是功夫演员。故选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6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98811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692696"/>
            <a:ext cx="11485848" cy="3093154"/>
          </a:xfrm>
        </p:spPr>
        <p:txBody>
          <a:bodyPr/>
          <a:lstStyle/>
          <a:p>
            <a:pPr indent="719138"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sz="3000">
                <a:solidFill>
                  <a:srgbClr val="000000"/>
                </a:solidFill>
                <a:cs typeface="Times New Roman"/>
              </a:rPr>
              <a:t>Yang is hard-working. </a:t>
            </a:r>
            <a:r>
              <a:rPr lang="zh-CN" altLang="zh-CN" sz="3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</a:t>
            </a:r>
            <a:r>
              <a:rPr lang="en-US" altLang="zh-CN" sz="3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9</a:t>
            </a:r>
            <a:r>
              <a:rPr lang="zh-CN" altLang="zh-CN" sz="3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</a:t>
            </a:r>
            <a:r>
              <a:rPr lang="en-US" altLang="zh-CN" sz="3000">
                <a:solidFill>
                  <a:srgbClr val="000000"/>
                </a:solidFill>
                <a:cs typeface="Times New Roman"/>
              </a:rPr>
              <a:t> she is still young, she can’t practice very difficult skills. However, as long as her coach is </a:t>
            </a:r>
            <a:r>
              <a:rPr lang="zh-CN" altLang="zh-CN" sz="3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</a:t>
            </a:r>
            <a:r>
              <a:rPr lang="en-US" altLang="zh-CN" sz="3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10</a:t>
            </a:r>
            <a:r>
              <a:rPr lang="zh-CN" altLang="zh-CN" sz="3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</a:t>
            </a:r>
            <a:r>
              <a:rPr lang="en-US" altLang="zh-CN" sz="3000">
                <a:solidFill>
                  <a:srgbClr val="000000"/>
                </a:solidFill>
                <a:cs typeface="Times New Roman"/>
              </a:rPr>
              <a:t> skills to other elder children, she’ll watch quietly. “I love many kung fu </a:t>
            </a:r>
            <a:r>
              <a:rPr lang="zh-CN" altLang="zh-CN" sz="3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</a:t>
            </a:r>
            <a:r>
              <a:rPr lang="en-US" altLang="zh-CN" sz="3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11</a:t>
            </a:r>
            <a:r>
              <a:rPr lang="zh-CN" altLang="zh-CN" sz="3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</a:t>
            </a:r>
            <a:r>
              <a:rPr lang="en-US" altLang="zh-CN" sz="3000">
                <a:solidFill>
                  <a:srgbClr val="000000"/>
                </a:solidFill>
                <a:cs typeface="Times New Roman"/>
              </a:rPr>
              <a:t>. They show wonderful kung fu skills in movies. I want to be as good as </a:t>
            </a:r>
            <a:r>
              <a:rPr lang="zh-CN" altLang="zh-CN" sz="3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</a:t>
            </a:r>
            <a:r>
              <a:rPr lang="en-US" altLang="zh-CN" sz="3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12</a:t>
            </a:r>
            <a:r>
              <a:rPr lang="zh-CN" altLang="zh-CN" sz="3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</a:t>
            </a:r>
            <a:r>
              <a:rPr lang="zh-CN" altLang="zh-CN" sz="3000">
                <a:solidFill>
                  <a:srgbClr val="000000"/>
                </a:solidFill>
                <a:cs typeface="Times New Roman"/>
              </a:rPr>
              <a:t>，</a:t>
            </a:r>
            <a:r>
              <a:rPr lang="en-US" altLang="zh-CN" sz="3000">
                <a:solidFill>
                  <a:srgbClr val="000000"/>
                </a:solidFill>
                <a:cs typeface="Times New Roman"/>
              </a:rPr>
              <a:t>” said Yang</a:t>
            </a:r>
            <a:r>
              <a:rPr lang="en-US" altLang="zh-CN" sz="3000" smtClean="0">
                <a:solidFill>
                  <a:srgbClr val="000000"/>
                </a:solidFill>
                <a:cs typeface="Times New Roman"/>
              </a:rPr>
              <a:t>.</a:t>
            </a:r>
            <a:endParaRPr lang="zh-CN" altLang="zh-CN" sz="3000">
              <a:solidFill>
                <a:srgbClr val="000000"/>
              </a:solidFill>
              <a:cs typeface="Times New Roman"/>
            </a:endParaRPr>
          </a:p>
        </p:txBody>
      </p:sp>
      <p:sp>
        <p:nvSpPr>
          <p:cNvPr id="6" name="内容占位符 2"/>
          <p:cNvSpPr txBox="1">
            <a:spLocks/>
          </p:cNvSpPr>
          <p:nvPr/>
        </p:nvSpPr>
        <p:spPr bwMode="auto">
          <a:xfrm>
            <a:off x="360854" y="3573016"/>
            <a:ext cx="11485848" cy="7848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021263" algn="l"/>
                <a:tab pos="7272338" algn="l"/>
                <a:tab pos="9144000" algn="l"/>
              </a:tabLst>
            </a:pPr>
            <a:r>
              <a:rPr lang="zh-CN" altLang="zh-CN" sz="3000" smtClean="0">
                <a:solidFill>
                  <a:srgbClr val="000000"/>
                </a:solidFill>
                <a:cs typeface="Times New Roman"/>
              </a:rPr>
              <a:t>（　　）</a:t>
            </a:r>
            <a:r>
              <a:rPr lang="en-US" altLang="zh-CN" sz="3000" smtClean="0">
                <a:solidFill>
                  <a:srgbClr val="00B0F0"/>
                </a:solidFill>
                <a:cs typeface="Times New Roman"/>
              </a:rPr>
              <a:t>12. </a:t>
            </a:r>
            <a:r>
              <a:rPr lang="en-US" altLang="zh-CN" sz="3000" smtClean="0">
                <a:solidFill>
                  <a:srgbClr val="000000"/>
                </a:solidFill>
                <a:cs typeface="Times New Roman"/>
              </a:rPr>
              <a:t>A. him	B. her	C. you	D. them</a:t>
            </a:r>
            <a:endParaRPr lang="zh-CN" altLang="zh-CN" sz="3000">
              <a:solidFill>
                <a:srgbClr val="000000"/>
              </a:solidFill>
              <a:cs typeface="Times New Roman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982638" y="3723990"/>
            <a:ext cx="461986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000" smtClean="0"/>
              <a:t>D</a:t>
            </a:r>
            <a:endParaRPr lang="zh-CN" altLang="en-US" sz="3000"/>
          </a:p>
        </p:txBody>
      </p:sp>
      <p:sp>
        <p:nvSpPr>
          <p:cNvPr id="8" name="内容占位符 20"/>
          <p:cNvSpPr txBox="1">
            <a:spLocks/>
          </p:cNvSpPr>
          <p:nvPr/>
        </p:nvSpPr>
        <p:spPr bwMode="auto">
          <a:xfrm>
            <a:off x="360854" y="4221088"/>
            <a:ext cx="11485848" cy="2169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考查代词辨析。句意同上。</a:t>
            </a:r>
            <a:r>
              <a:rPr lang="en-US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him</a:t>
            </a:r>
            <a:r>
              <a:rPr lang="zh-CN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他；</a:t>
            </a:r>
            <a:r>
              <a:rPr lang="en-US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</a:t>
            </a:r>
            <a:r>
              <a:rPr lang="zh-CN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她；</a:t>
            </a:r>
            <a:r>
              <a:rPr lang="en-US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zh-CN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你，你们；</a:t>
            </a:r>
            <a:r>
              <a:rPr lang="en-US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them</a:t>
            </a:r>
            <a:r>
              <a:rPr lang="zh-CN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</a:t>
            </a:r>
            <a:r>
              <a:rPr lang="en-US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她</a:t>
            </a:r>
            <a:r>
              <a:rPr lang="en-US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它们。此处指上文中的</a:t>
            </a:r>
            <a:r>
              <a:rPr lang="en-US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“They”</a:t>
            </a:r>
            <a:r>
              <a:rPr lang="zh-CN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，作宾语，应用宾格</a:t>
            </a:r>
            <a:r>
              <a:rPr lang="en-US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them</a:t>
            </a:r>
            <a:r>
              <a:rPr lang="zh-CN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。故选</a:t>
            </a:r>
            <a:r>
              <a:rPr lang="en-US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3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389850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79351"/>
          </a:xfrm>
        </p:spPr>
        <p:txBody>
          <a:bodyPr/>
          <a:lstStyle/>
          <a:p>
            <a:pPr indent="719138" hangingPunct="0">
              <a:spcAft>
                <a:spcPts val="0"/>
              </a:spcAft>
            </a:pPr>
            <a:r>
              <a:rPr lang="en-US" altLang="zh-CN" sz="3000">
                <a:solidFill>
                  <a:srgbClr val="000000"/>
                </a:solidFill>
                <a:cs typeface="Times New Roman"/>
              </a:rPr>
              <a:t>Now Yang’s </a:t>
            </a:r>
            <a:r>
              <a:rPr lang="zh-CN" altLang="zh-CN" sz="3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</a:t>
            </a:r>
            <a:r>
              <a:rPr lang="en-US" altLang="zh-CN" sz="3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13</a:t>
            </a:r>
            <a:r>
              <a:rPr lang="zh-CN" altLang="zh-CN" sz="3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</a:t>
            </a:r>
            <a:r>
              <a:rPr lang="en-US" altLang="zh-CN" sz="3000">
                <a:solidFill>
                  <a:srgbClr val="000000"/>
                </a:solidFill>
                <a:cs typeface="Times New Roman"/>
              </a:rPr>
              <a:t> is to take part in a kung fu game. She hopes she can </a:t>
            </a:r>
            <a:r>
              <a:rPr lang="zh-CN" altLang="zh-CN" sz="3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</a:t>
            </a:r>
            <a:r>
              <a:rPr lang="en-US" altLang="zh-CN" sz="3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14</a:t>
            </a:r>
            <a:r>
              <a:rPr lang="zh-CN" altLang="zh-CN" sz="3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</a:t>
            </a:r>
            <a:r>
              <a:rPr lang="en-US" altLang="zh-CN" sz="3000">
                <a:solidFill>
                  <a:srgbClr val="000000"/>
                </a:solidFill>
                <a:cs typeface="Times New Roman"/>
              </a:rPr>
              <a:t> first place in it. “Through my hard work, I believe my </a:t>
            </a:r>
            <a:r>
              <a:rPr lang="zh-CN" altLang="zh-CN" sz="3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</a:t>
            </a:r>
            <a:r>
              <a:rPr lang="en-US" altLang="zh-CN" sz="3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15</a:t>
            </a:r>
            <a:r>
              <a:rPr lang="zh-CN" altLang="zh-CN" sz="3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</a:t>
            </a:r>
            <a:r>
              <a:rPr lang="en-US" altLang="zh-CN" sz="3000">
                <a:solidFill>
                  <a:srgbClr val="000000"/>
                </a:solidFill>
                <a:cs typeface="Times New Roman"/>
              </a:rPr>
              <a:t> will come true,” she said. To prepare for the game, she practices kung fu hard every day</a:t>
            </a:r>
            <a:r>
              <a:rPr lang="en-US" altLang="zh-CN" sz="3000" smtClean="0">
                <a:solidFill>
                  <a:srgbClr val="000000"/>
                </a:solidFill>
                <a:cs typeface="Times New Roman"/>
              </a:rPr>
              <a:t>.</a:t>
            </a:r>
            <a:endParaRPr lang="zh-CN" altLang="zh-CN" sz="3000">
              <a:solidFill>
                <a:srgbClr val="000000"/>
              </a:solidFill>
              <a:cs typeface="Times New Roman"/>
            </a:endParaRPr>
          </a:p>
        </p:txBody>
      </p:sp>
      <p:sp>
        <p:nvSpPr>
          <p:cNvPr id="4" name="内容占位符 2"/>
          <p:cNvSpPr txBox="1">
            <a:spLocks/>
          </p:cNvSpPr>
          <p:nvPr/>
        </p:nvSpPr>
        <p:spPr bwMode="auto">
          <a:xfrm>
            <a:off x="360854" y="3487278"/>
            <a:ext cx="11485848" cy="6971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021263" algn="l"/>
                <a:tab pos="7272338" algn="l"/>
                <a:tab pos="9144000" algn="l"/>
              </a:tabLst>
            </a:pPr>
            <a:r>
              <a:rPr lang="zh-CN" altLang="zh-CN" sz="3000" smtClean="0">
                <a:solidFill>
                  <a:srgbClr val="000000"/>
                </a:solidFill>
                <a:cs typeface="Times New Roman"/>
              </a:rPr>
              <a:t>（　　）</a:t>
            </a:r>
            <a:r>
              <a:rPr lang="en-US" altLang="zh-CN" sz="3000" smtClean="0">
                <a:solidFill>
                  <a:srgbClr val="00B0F0"/>
                </a:solidFill>
                <a:cs typeface="Times New Roman"/>
              </a:rPr>
              <a:t>13. </a:t>
            </a:r>
            <a:r>
              <a:rPr lang="en-US" altLang="zh-CN" sz="3000" smtClean="0">
                <a:solidFill>
                  <a:srgbClr val="000000"/>
                </a:solidFill>
                <a:cs typeface="Times New Roman"/>
              </a:rPr>
              <a:t>A. idea	B. life	C. goal	   D. habit</a:t>
            </a:r>
            <a:endParaRPr lang="zh-CN" altLang="zh-CN" sz="3000">
              <a:solidFill>
                <a:srgbClr val="000000"/>
              </a:solidFill>
              <a:cs typeface="Times New Roman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82638" y="3638252"/>
            <a:ext cx="461986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000" smtClean="0"/>
              <a:t>C</a:t>
            </a:r>
            <a:endParaRPr lang="zh-CN" altLang="en-US" sz="3000"/>
          </a:p>
        </p:txBody>
      </p:sp>
      <p:sp>
        <p:nvSpPr>
          <p:cNvPr id="6" name="内容占位符 21"/>
          <p:cNvSpPr txBox="1">
            <a:spLocks/>
          </p:cNvSpPr>
          <p:nvPr/>
        </p:nvSpPr>
        <p:spPr bwMode="auto">
          <a:xfrm>
            <a:off x="360854" y="4227147"/>
            <a:ext cx="11485848" cy="20821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考查名词辨析。句意：现在杨的目标是参加一场功夫比赛。</a:t>
            </a:r>
            <a:r>
              <a:rPr lang="en-US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idea</a:t>
            </a:r>
            <a:r>
              <a:rPr lang="zh-CN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主意；</a:t>
            </a:r>
            <a:r>
              <a:rPr lang="en-US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life</a:t>
            </a:r>
            <a:r>
              <a:rPr lang="zh-CN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生活；</a:t>
            </a:r>
            <a:r>
              <a:rPr lang="en-US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goal</a:t>
            </a:r>
            <a:r>
              <a:rPr lang="zh-CN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目标；</a:t>
            </a:r>
            <a:r>
              <a:rPr lang="en-US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habit</a:t>
            </a:r>
            <a:r>
              <a:rPr lang="zh-CN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习惯。根据</a:t>
            </a:r>
            <a:r>
              <a:rPr lang="en-US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“to take part in a kung fu game”</a:t>
            </a:r>
            <a:r>
              <a:rPr lang="zh-CN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可知，参加一场功夫比赛是杨的目标。故选</a:t>
            </a:r>
            <a:r>
              <a:rPr lang="en-US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3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119631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79351"/>
          </a:xfrm>
        </p:spPr>
        <p:txBody>
          <a:bodyPr/>
          <a:lstStyle/>
          <a:p>
            <a:pPr indent="719138" hangingPunct="0">
              <a:spcAft>
                <a:spcPts val="0"/>
              </a:spcAft>
            </a:pPr>
            <a:r>
              <a:rPr lang="en-US" altLang="zh-CN" sz="3000">
                <a:solidFill>
                  <a:srgbClr val="000000"/>
                </a:solidFill>
                <a:cs typeface="Times New Roman"/>
              </a:rPr>
              <a:t>Now Yang’s </a:t>
            </a:r>
            <a:r>
              <a:rPr lang="zh-CN" altLang="zh-CN" sz="3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</a:t>
            </a:r>
            <a:r>
              <a:rPr lang="en-US" altLang="zh-CN" sz="3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13</a:t>
            </a:r>
            <a:r>
              <a:rPr lang="zh-CN" altLang="zh-CN" sz="3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</a:t>
            </a:r>
            <a:r>
              <a:rPr lang="en-US" altLang="zh-CN" sz="3000">
                <a:solidFill>
                  <a:srgbClr val="000000"/>
                </a:solidFill>
                <a:cs typeface="Times New Roman"/>
              </a:rPr>
              <a:t> is to take part in a kung fu game. She hopes she can </a:t>
            </a:r>
            <a:r>
              <a:rPr lang="zh-CN" altLang="zh-CN" sz="3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</a:t>
            </a:r>
            <a:r>
              <a:rPr lang="en-US" altLang="zh-CN" sz="3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14</a:t>
            </a:r>
            <a:r>
              <a:rPr lang="zh-CN" altLang="zh-CN" sz="3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</a:t>
            </a:r>
            <a:r>
              <a:rPr lang="en-US" altLang="zh-CN" sz="3000">
                <a:solidFill>
                  <a:srgbClr val="000000"/>
                </a:solidFill>
                <a:cs typeface="Times New Roman"/>
              </a:rPr>
              <a:t> first place in it. “Through my hard work, I believe my </a:t>
            </a:r>
            <a:r>
              <a:rPr lang="zh-CN" altLang="zh-CN" sz="3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</a:t>
            </a:r>
            <a:r>
              <a:rPr lang="en-US" altLang="zh-CN" sz="3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15</a:t>
            </a:r>
            <a:r>
              <a:rPr lang="zh-CN" altLang="zh-CN" sz="3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</a:t>
            </a:r>
            <a:r>
              <a:rPr lang="en-US" altLang="zh-CN" sz="3000">
                <a:solidFill>
                  <a:srgbClr val="000000"/>
                </a:solidFill>
                <a:cs typeface="Times New Roman"/>
              </a:rPr>
              <a:t> will come true,” she said. To prepare for the game, she practices kung fu hard every day</a:t>
            </a:r>
            <a:r>
              <a:rPr lang="en-US" altLang="zh-CN" sz="3000" smtClean="0">
                <a:solidFill>
                  <a:srgbClr val="000000"/>
                </a:solidFill>
                <a:cs typeface="Times New Roman"/>
              </a:rPr>
              <a:t>.</a:t>
            </a:r>
            <a:endParaRPr lang="zh-CN" altLang="zh-CN" sz="3000">
              <a:solidFill>
                <a:srgbClr val="000000"/>
              </a:solidFill>
              <a:cs typeface="Times New Roman"/>
            </a:endParaRPr>
          </a:p>
        </p:txBody>
      </p:sp>
      <p:sp>
        <p:nvSpPr>
          <p:cNvPr id="7" name="内容占位符 2"/>
          <p:cNvSpPr txBox="1">
            <a:spLocks/>
          </p:cNvSpPr>
          <p:nvPr/>
        </p:nvSpPr>
        <p:spPr bwMode="auto">
          <a:xfrm>
            <a:off x="360854" y="3488483"/>
            <a:ext cx="11485848" cy="6971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021263" algn="l"/>
                <a:tab pos="7272338" algn="l"/>
                <a:tab pos="9144000" algn="l"/>
              </a:tabLst>
            </a:pPr>
            <a:r>
              <a:rPr lang="zh-CN" altLang="zh-CN" sz="3000" smtClean="0">
                <a:solidFill>
                  <a:srgbClr val="000000"/>
                </a:solidFill>
                <a:cs typeface="Times New Roman"/>
              </a:rPr>
              <a:t>（　　）</a:t>
            </a:r>
            <a:r>
              <a:rPr lang="en-US" altLang="zh-CN" sz="3000" smtClean="0">
                <a:solidFill>
                  <a:srgbClr val="00B0F0"/>
                </a:solidFill>
                <a:cs typeface="Times New Roman"/>
              </a:rPr>
              <a:t>14. </a:t>
            </a:r>
            <a:r>
              <a:rPr lang="en-US" altLang="zh-CN" sz="3000" smtClean="0">
                <a:solidFill>
                  <a:srgbClr val="000000"/>
                </a:solidFill>
                <a:cs typeface="Times New Roman"/>
              </a:rPr>
              <a:t>A. win        B. find           C. choose	     D. make</a:t>
            </a:r>
            <a:endParaRPr lang="zh-CN" altLang="zh-CN" sz="3000">
              <a:solidFill>
                <a:srgbClr val="000000"/>
              </a:solidFill>
              <a:cs typeface="Times New Roman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982638" y="3639457"/>
            <a:ext cx="461986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000"/>
              <a:t>A</a:t>
            </a:r>
            <a:endParaRPr lang="zh-CN" altLang="en-US" sz="3000"/>
          </a:p>
        </p:txBody>
      </p:sp>
      <p:sp>
        <p:nvSpPr>
          <p:cNvPr id="9" name="内容占位符 22"/>
          <p:cNvSpPr txBox="1">
            <a:spLocks/>
          </p:cNvSpPr>
          <p:nvPr/>
        </p:nvSpPr>
        <p:spPr bwMode="auto">
          <a:xfrm>
            <a:off x="360854" y="4083131"/>
            <a:ext cx="11485848" cy="20821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考查动词辨析。句意：她希望她能在比赛中获得第一名。</a:t>
            </a:r>
            <a:r>
              <a:rPr lang="en-US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win</a:t>
            </a:r>
            <a:r>
              <a:rPr lang="zh-CN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赢得；</a:t>
            </a:r>
            <a:r>
              <a:rPr lang="en-US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find</a:t>
            </a:r>
            <a:r>
              <a:rPr lang="zh-CN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找到；</a:t>
            </a:r>
            <a:r>
              <a:rPr lang="en-US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choose</a:t>
            </a:r>
            <a:r>
              <a:rPr lang="zh-CN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选择；</a:t>
            </a:r>
            <a:r>
              <a:rPr lang="en-US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make</a:t>
            </a:r>
            <a:r>
              <a:rPr lang="zh-CN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制造。根据</a:t>
            </a:r>
            <a:r>
              <a:rPr lang="en-US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“first place”</a:t>
            </a:r>
            <a:r>
              <a:rPr lang="zh-CN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可知，她希望在比赛中获得第一名。故选</a:t>
            </a:r>
            <a:r>
              <a:rPr lang="en-US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3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900663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606226"/>
          </a:xfrm>
        </p:spPr>
        <p:txBody>
          <a:bodyPr/>
          <a:lstStyle/>
          <a:p>
            <a:pPr indent="719138"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sz="3000">
                <a:solidFill>
                  <a:srgbClr val="000000"/>
                </a:solidFill>
                <a:cs typeface="Times New Roman"/>
              </a:rPr>
              <a:t>Now Yang’s </a:t>
            </a:r>
            <a:r>
              <a:rPr lang="zh-CN" altLang="zh-CN" sz="3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</a:t>
            </a:r>
            <a:r>
              <a:rPr lang="en-US" altLang="zh-CN" sz="3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13</a:t>
            </a:r>
            <a:r>
              <a:rPr lang="zh-CN" altLang="zh-CN" sz="3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</a:t>
            </a:r>
            <a:r>
              <a:rPr lang="en-US" altLang="zh-CN" sz="3000">
                <a:solidFill>
                  <a:srgbClr val="000000"/>
                </a:solidFill>
                <a:cs typeface="Times New Roman"/>
              </a:rPr>
              <a:t> is to take part in a kung fu game. She hopes she can </a:t>
            </a:r>
            <a:r>
              <a:rPr lang="zh-CN" altLang="zh-CN" sz="3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</a:t>
            </a:r>
            <a:r>
              <a:rPr lang="en-US" altLang="zh-CN" sz="3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14</a:t>
            </a:r>
            <a:r>
              <a:rPr lang="zh-CN" altLang="zh-CN" sz="3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</a:t>
            </a:r>
            <a:r>
              <a:rPr lang="en-US" altLang="zh-CN" sz="3000">
                <a:solidFill>
                  <a:srgbClr val="000000"/>
                </a:solidFill>
                <a:cs typeface="Times New Roman"/>
              </a:rPr>
              <a:t> first place in it. “Through my hard work, I believe my </a:t>
            </a:r>
            <a:r>
              <a:rPr lang="zh-CN" altLang="zh-CN" sz="3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</a:t>
            </a:r>
            <a:r>
              <a:rPr lang="en-US" altLang="zh-CN" sz="3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15</a:t>
            </a:r>
            <a:r>
              <a:rPr lang="zh-CN" altLang="zh-CN" sz="3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</a:t>
            </a:r>
            <a:r>
              <a:rPr lang="en-US" altLang="zh-CN" sz="3000">
                <a:solidFill>
                  <a:srgbClr val="000000"/>
                </a:solidFill>
                <a:cs typeface="Times New Roman"/>
              </a:rPr>
              <a:t> will come true,” she said. To prepare for the game, she practices kung fu hard every day</a:t>
            </a:r>
            <a:r>
              <a:rPr lang="en-US" altLang="zh-CN" sz="3000" smtClean="0">
                <a:solidFill>
                  <a:srgbClr val="000000"/>
                </a:solidFill>
                <a:cs typeface="Times New Roman"/>
              </a:rPr>
              <a:t>.</a:t>
            </a:r>
            <a:endParaRPr lang="zh-CN" altLang="zh-CN" sz="3000">
              <a:solidFill>
                <a:srgbClr val="000000"/>
              </a:solidFill>
              <a:cs typeface="Times New Roman"/>
            </a:endParaRPr>
          </a:p>
        </p:txBody>
      </p:sp>
      <p:sp>
        <p:nvSpPr>
          <p:cNvPr id="6" name="内容占位符 2"/>
          <p:cNvSpPr txBox="1">
            <a:spLocks/>
          </p:cNvSpPr>
          <p:nvPr/>
        </p:nvSpPr>
        <p:spPr bwMode="auto">
          <a:xfrm>
            <a:off x="360854" y="3284984"/>
            <a:ext cx="11485848" cy="662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40000"/>
              </a:lnSpc>
              <a:spcAft>
                <a:spcPts val="0"/>
              </a:spcAft>
              <a:tabLst>
                <a:tab pos="2497138" algn="l"/>
                <a:tab pos="4391025" algn="l"/>
                <a:tab pos="7272338" algn="l"/>
                <a:tab pos="9144000" algn="l"/>
              </a:tabLst>
            </a:pPr>
            <a:r>
              <a:rPr lang="zh-CN" altLang="zh-CN" sz="3000" smtClean="0">
                <a:solidFill>
                  <a:srgbClr val="000000"/>
                </a:solidFill>
                <a:cs typeface="Times New Roman"/>
              </a:rPr>
              <a:t>（　　）</a:t>
            </a:r>
            <a:r>
              <a:rPr lang="en-US" altLang="zh-CN" sz="3000" smtClean="0">
                <a:solidFill>
                  <a:srgbClr val="00B0F0"/>
                </a:solidFill>
                <a:cs typeface="Times New Roman"/>
              </a:rPr>
              <a:t>15. </a:t>
            </a:r>
            <a:r>
              <a:rPr lang="en-US" altLang="zh-CN" sz="3000" smtClean="0">
                <a:solidFill>
                  <a:srgbClr val="000000"/>
                </a:solidFill>
                <a:cs typeface="Times New Roman"/>
              </a:rPr>
              <a:t>A. skill          	B. dream        C. chance   	D. record</a:t>
            </a:r>
            <a:endParaRPr lang="zh-CN" altLang="zh-CN" sz="3000">
              <a:solidFill>
                <a:srgbClr val="000000"/>
              </a:solidFill>
              <a:cs typeface="Times New Roman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1020142" y="3319488"/>
            <a:ext cx="441146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40000"/>
              </a:lnSpc>
            </a:pPr>
            <a:r>
              <a:rPr lang="en-US" altLang="zh-CN" sz="3000" smtClean="0"/>
              <a:t>B</a:t>
            </a:r>
            <a:endParaRPr lang="zh-CN" altLang="en-US" sz="3000"/>
          </a:p>
        </p:txBody>
      </p:sp>
      <p:sp>
        <p:nvSpPr>
          <p:cNvPr id="11" name="内容占位符 23"/>
          <p:cNvSpPr txBox="1">
            <a:spLocks/>
          </p:cNvSpPr>
          <p:nvPr/>
        </p:nvSpPr>
        <p:spPr bwMode="auto">
          <a:xfrm>
            <a:off x="360854" y="3861048"/>
            <a:ext cx="11485848" cy="27746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考查名词辨析。句意：她说：</a:t>
            </a:r>
            <a:r>
              <a:rPr lang="en-US" altLang="zh-CN" sz="3000" b="1" smtClean="0">
                <a:solidFill>
                  <a:srgbClr val="FF0000"/>
                </a:solidFill>
                <a:latin typeface="+mn-ea"/>
                <a:cs typeface="Times New Roman" panose="02020603050405020304" pitchFamily="18" charset="0"/>
              </a:rPr>
              <a:t>“</a:t>
            </a:r>
            <a:r>
              <a:rPr lang="zh-CN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通过我的辛苦努力，我相信我的梦想将会实现。</a:t>
            </a:r>
            <a:r>
              <a:rPr lang="en-US" altLang="zh-CN" sz="3000" b="1" smtClean="0">
                <a:solidFill>
                  <a:srgbClr val="FF0000"/>
                </a:solidFill>
                <a:latin typeface="+mn-ea"/>
                <a:cs typeface="Times New Roman" panose="02020603050405020304" pitchFamily="18" charset="0"/>
              </a:rPr>
              <a:t>”</a:t>
            </a:r>
            <a:r>
              <a:rPr lang="en-US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skill</a:t>
            </a:r>
            <a:r>
              <a:rPr lang="zh-CN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技巧；</a:t>
            </a:r>
            <a:r>
              <a:rPr lang="en-US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dream</a:t>
            </a:r>
            <a:r>
              <a:rPr lang="zh-CN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梦想；</a:t>
            </a:r>
            <a:r>
              <a:rPr lang="en-US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chance</a:t>
            </a:r>
            <a:r>
              <a:rPr lang="zh-CN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机会；</a:t>
            </a:r>
            <a:r>
              <a:rPr lang="en-US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record</a:t>
            </a:r>
            <a:r>
              <a:rPr lang="zh-CN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记录。根据</a:t>
            </a:r>
            <a:r>
              <a:rPr lang="en-US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“come true”</a:t>
            </a:r>
            <a:r>
              <a:rPr lang="zh-CN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可知，此处指她相信她的梦想将会实现。故选</a:t>
            </a:r>
            <a:r>
              <a:rPr lang="en-US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3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582832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5558" y="980728"/>
            <a:ext cx="11464927" cy="12241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内容占位符 2"/>
          <p:cNvSpPr>
            <a:spLocks noGrp="1"/>
          </p:cNvSpPr>
          <p:nvPr>
            <p:ph idx="1"/>
          </p:nvPr>
        </p:nvSpPr>
        <p:spPr>
          <a:xfrm>
            <a:off x="360854" y="4555043"/>
            <a:ext cx="11485848" cy="818173"/>
          </a:xfrm>
        </p:spPr>
        <p:txBody>
          <a:bodyPr/>
          <a:lstStyle/>
          <a:p>
            <a:pPr algn="r" hangingPunct="0"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cs typeface="Times New Roman"/>
              </a:rPr>
              <a:t>（</a:t>
            </a:r>
            <a:r>
              <a:rPr lang="zh-CN" altLang="zh-CN">
                <a:solidFill>
                  <a:srgbClr val="000000"/>
                </a:solidFill>
                <a:ea typeface="仿宋"/>
                <a:cs typeface="Times New Roman"/>
              </a:rPr>
              <a:t>河北邢台第七中学期中</a:t>
            </a:r>
            <a:r>
              <a:rPr lang="zh-CN" altLang="zh-CN" smtClean="0">
                <a:solidFill>
                  <a:srgbClr val="000000"/>
                </a:solidFill>
                <a:cs typeface="Times New Roman"/>
              </a:rPr>
              <a:t>）</a:t>
            </a:r>
            <a:endParaRPr lang="zh-CN" altLang="zh-CN" sz="1200">
              <a:solidFill>
                <a:srgbClr val="000000"/>
              </a:solidFill>
              <a:cs typeface="Times New Roman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0590" y="2237174"/>
            <a:ext cx="3024336" cy="790377"/>
          </a:xfrm>
          <a:prstGeom prst="rect">
            <a:avLst/>
          </a:prstGeom>
        </p:spPr>
      </p:pic>
      <p:sp>
        <p:nvSpPr>
          <p:cNvPr id="7" name="内容占位符 1"/>
          <p:cNvSpPr txBox="1">
            <a:spLocks/>
          </p:cNvSpPr>
          <p:nvPr/>
        </p:nvSpPr>
        <p:spPr bwMode="auto">
          <a:xfrm>
            <a:off x="360854" y="2202996"/>
            <a:ext cx="11485848" cy="25853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 eaLnBrk="1" hangingPunct="0">
              <a:spcAft>
                <a:spcPts val="0"/>
              </a:spcAf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本文是一篇记叙文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主要讲述了</a:t>
            </a:r>
            <a:r>
              <a:rPr lang="en-US" altLang="zh-CN" smtClean="0">
                <a:solidFill>
                  <a:srgbClr val="00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“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功夫女孩</a:t>
            </a:r>
            <a:r>
              <a:rPr lang="en-US" altLang="zh-CN" spc="-100" smtClean="0">
                <a:solidFill>
                  <a:srgbClr val="00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”</a:t>
            </a:r>
            <a:r>
              <a:rPr lang="zh-CN" altLang="zh-CN" spc="-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杨紫璇学习功夫的经历以及她为梦想而付出的不懈</a:t>
            </a:r>
            <a:endParaRPr lang="en-US" altLang="zh-CN" spc="-1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zh-CN" altLang="zh-CN" spc="-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努力。</a:t>
            </a:r>
            <a:endParaRPr lang="zh-CN" altLang="zh-CN" sz="900" spc="-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797472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688322"/>
            <a:ext cx="11485848" cy="1949508"/>
          </a:xfrm>
        </p:spPr>
        <p:txBody>
          <a:bodyPr/>
          <a:lstStyle/>
          <a:p>
            <a:pPr indent="715963" hangingPunct="0">
              <a:spcAft>
                <a:spcPts val="0"/>
              </a:spcAft>
            </a:pPr>
            <a:r>
              <a:rPr lang="en-US" altLang="zh-CN" sz="2800">
                <a:solidFill>
                  <a:srgbClr val="000000"/>
                </a:solidFill>
                <a:cs typeface="Times New Roman"/>
              </a:rPr>
              <a:t>Yang Zixuan is eight years old. She is a “kung fu girl” from Guizhou. With the help of her coach, she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1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</a:t>
            </a:r>
            <a:r>
              <a:rPr lang="en-US" altLang="zh-CN" sz="2800">
                <a:solidFill>
                  <a:srgbClr val="000000"/>
                </a:solidFill>
                <a:cs typeface="Times New Roman"/>
              </a:rPr>
              <a:t> kung fu and shows great skills. She is very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2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</a:t>
            </a:r>
            <a:r>
              <a:rPr lang="en-US" altLang="zh-CN" sz="2800">
                <a:solidFill>
                  <a:srgbClr val="000000"/>
                </a:solidFill>
                <a:cs typeface="Times New Roman"/>
              </a:rPr>
              <a:t> on the Internet now</a:t>
            </a:r>
            <a:r>
              <a:rPr lang="en-US" altLang="zh-CN" sz="2800" smtClean="0">
                <a:solidFill>
                  <a:srgbClr val="000000"/>
                </a:solidFill>
                <a:cs typeface="Times New Roman"/>
              </a:rPr>
              <a:t>.</a:t>
            </a:r>
            <a:endParaRPr lang="zh-CN" altLang="zh-CN" sz="2800">
              <a:solidFill>
                <a:srgbClr val="000000"/>
              </a:solidFill>
              <a:cs typeface="Times New Roman"/>
            </a:endParaRPr>
          </a:p>
        </p:txBody>
      </p:sp>
      <p:sp>
        <p:nvSpPr>
          <p:cNvPr id="4" name="内容占位符 2"/>
          <p:cNvSpPr txBox="1">
            <a:spLocks/>
          </p:cNvSpPr>
          <p:nvPr/>
        </p:nvSpPr>
        <p:spPr bwMode="auto">
          <a:xfrm>
            <a:off x="360854" y="2586671"/>
            <a:ext cx="11485848" cy="12988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40000"/>
              </a:lnSpc>
              <a:spcAft>
                <a:spcPts val="0"/>
              </a:spcAft>
              <a:tabLst>
                <a:tab pos="2263775" algn="l"/>
                <a:tab pos="7173913" algn="l"/>
                <a:tab pos="7177088" algn="l"/>
                <a:tab pos="8101013" algn="l"/>
              </a:tabLst>
            </a:pPr>
            <a:r>
              <a:rPr lang="zh-CN" altLang="zh-CN" sz="2800" smtClean="0">
                <a:solidFill>
                  <a:srgbClr val="000000"/>
                </a:solidFill>
                <a:cs typeface="Times New Roman"/>
              </a:rPr>
              <a:t>（　　）</a:t>
            </a:r>
            <a:r>
              <a:rPr lang="en-US" altLang="zh-CN" sz="2800" smtClean="0">
                <a:solidFill>
                  <a:srgbClr val="00B0F0"/>
                </a:solidFill>
                <a:cs typeface="Times New Roman"/>
              </a:rPr>
              <a:t>1. </a:t>
            </a:r>
            <a:r>
              <a:rPr lang="en-US" altLang="zh-CN" sz="2800" smtClean="0">
                <a:solidFill>
                  <a:srgbClr val="000000"/>
                </a:solidFill>
                <a:cs typeface="Times New Roman"/>
              </a:rPr>
              <a:t>A. does well in</a:t>
            </a:r>
            <a:r>
              <a:rPr lang="zh-CN" altLang="zh-CN" sz="2800" smtClean="0">
                <a:solidFill>
                  <a:srgbClr val="000000"/>
                </a:solidFill>
                <a:cs typeface="Times New Roman"/>
              </a:rPr>
              <a:t>　　</a:t>
            </a:r>
            <a:r>
              <a:rPr lang="en-US" altLang="zh-CN" sz="2800" smtClean="0">
                <a:solidFill>
                  <a:srgbClr val="000000"/>
                </a:solidFill>
                <a:cs typeface="Times New Roman"/>
              </a:rPr>
              <a:t>	B. comes up with</a:t>
            </a:r>
            <a:r>
              <a:rPr lang="zh-CN" altLang="zh-CN" sz="2800" smtClean="0">
                <a:solidFill>
                  <a:srgbClr val="000000"/>
                </a:solidFill>
                <a:cs typeface="Times New Roman"/>
              </a:rPr>
              <a:t>　　</a:t>
            </a:r>
            <a:endParaRPr lang="en-US" altLang="zh-CN" sz="2800" smtClean="0">
              <a:solidFill>
                <a:srgbClr val="000000"/>
              </a:solidFill>
              <a:cs typeface="Times New Roman"/>
            </a:endParaRPr>
          </a:p>
          <a:p>
            <a:pPr eaLnBrk="1" hangingPunct="0">
              <a:lnSpc>
                <a:spcPct val="140000"/>
              </a:lnSpc>
              <a:spcAft>
                <a:spcPts val="0"/>
              </a:spcAft>
              <a:tabLst>
                <a:tab pos="1698625" algn="l"/>
                <a:tab pos="5130800" algn="l"/>
                <a:tab pos="7173913" algn="l"/>
                <a:tab pos="8101013" algn="l"/>
              </a:tabLst>
            </a:pPr>
            <a:r>
              <a:rPr lang="en-US" altLang="zh-CN" sz="2800" smtClean="0">
                <a:solidFill>
                  <a:srgbClr val="000000"/>
                </a:solidFill>
                <a:cs typeface="Times New Roman"/>
              </a:rPr>
              <a:t>	 C. looks forward to</a:t>
            </a:r>
            <a:r>
              <a:rPr lang="zh-CN" altLang="zh-CN" sz="2800" smtClean="0">
                <a:solidFill>
                  <a:srgbClr val="000000"/>
                </a:solidFill>
                <a:cs typeface="Times New Roman"/>
              </a:rPr>
              <a:t>　　</a:t>
            </a:r>
            <a:r>
              <a:rPr lang="en-US" altLang="zh-CN" sz="2800" smtClean="0">
                <a:solidFill>
                  <a:srgbClr val="000000"/>
                </a:solidFill>
                <a:cs typeface="Times New Roman"/>
              </a:rPr>
              <a:t>	D. stays away from</a:t>
            </a:r>
            <a:endParaRPr lang="zh-CN" altLang="zh-CN" sz="2800">
              <a:solidFill>
                <a:srgbClr val="000000"/>
              </a:solidFill>
              <a:cs typeface="Times New Roman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56760" y="2707808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</a:t>
            </a:r>
            <a:endParaRPr lang="zh-CN" altLang="en-US"/>
          </a:p>
        </p:txBody>
      </p:sp>
      <p:sp>
        <p:nvSpPr>
          <p:cNvPr id="6" name="内容占位符 2"/>
          <p:cNvSpPr txBox="1">
            <a:spLocks/>
          </p:cNvSpPr>
          <p:nvPr/>
        </p:nvSpPr>
        <p:spPr bwMode="auto">
          <a:xfrm>
            <a:off x="333804" y="3733172"/>
            <a:ext cx="11485848" cy="2936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lnSpc>
                <a:spcPct val="140000"/>
              </a:lnSpc>
              <a:spcAft>
                <a:spcPts val="0"/>
              </a:spcAft>
            </a:pPr>
            <a:r>
              <a:rPr lang="en-US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考查动词短语辨析。句意：在教练的帮助下，她功夫练得很好，展示出高超的技艺。</a:t>
            </a:r>
            <a:r>
              <a:rPr lang="en-US" altLang="zh-CN" sz="2800" b="1" u="wavy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 well in</a:t>
            </a:r>
            <a:r>
              <a:rPr lang="zh-CN" altLang="zh-CN" sz="2800" b="1" u="wavy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擅长</a:t>
            </a:r>
            <a:r>
              <a:rPr lang="zh-CN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comeup with</a:t>
            </a:r>
            <a:r>
              <a:rPr lang="zh-CN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想出；</a:t>
            </a:r>
            <a:r>
              <a:rPr lang="en-US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look forward to</a:t>
            </a:r>
          </a:p>
          <a:p>
            <a:pPr eaLnBrk="1">
              <a:lnSpc>
                <a:spcPct val="140000"/>
              </a:lnSpc>
              <a:spcAft>
                <a:spcPts val="0"/>
              </a:spcAft>
            </a:pPr>
            <a:endParaRPr lang="en-US" altLang="zh-CN" sz="1000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>
              <a:lnSpc>
                <a:spcPct val="140000"/>
              </a:lnSpc>
              <a:spcAft>
                <a:spcPts val="0"/>
              </a:spcAft>
            </a:pPr>
            <a:endParaRPr lang="en-US" altLang="zh-CN" sz="1000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>
              <a:lnSpc>
                <a:spcPct val="140000"/>
              </a:lnSpc>
              <a:spcAft>
                <a:spcPts val="0"/>
              </a:spcAft>
            </a:pPr>
            <a:r>
              <a:rPr lang="zh-CN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期望；</a:t>
            </a:r>
            <a:r>
              <a:rPr lang="en-US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stay away from</a:t>
            </a:r>
            <a:r>
              <a:rPr lang="zh-CN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远离。根据</a:t>
            </a:r>
            <a:r>
              <a:rPr lang="en-US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“... shows great skills.”</a:t>
            </a:r>
            <a:r>
              <a:rPr lang="zh-CN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可知，她有精湛的技巧，因此她擅长功夫。故选</a:t>
            </a:r>
            <a:r>
              <a:rPr lang="en-US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8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3560" y="4958247"/>
            <a:ext cx="720274" cy="486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矩形 7"/>
          <p:cNvSpPr/>
          <p:nvPr/>
        </p:nvSpPr>
        <p:spPr>
          <a:xfrm>
            <a:off x="369623" y="4976816"/>
            <a:ext cx="365516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>
                <a:solidFill>
                  <a:srgbClr val="00B0F0"/>
                </a:solidFill>
                <a:latin typeface="+mn-lt"/>
                <a:ea typeface="楷体" pitchFamily="49" charset="-122"/>
              </a:rPr>
              <a:t>同义短语为 </a:t>
            </a:r>
            <a:r>
              <a:rPr lang="en-US" altLang="zh-CN">
                <a:solidFill>
                  <a:srgbClr val="00B0F0"/>
                </a:solidFill>
                <a:latin typeface="+mn-lt"/>
                <a:ea typeface="楷体" pitchFamily="49" charset="-122"/>
              </a:rPr>
              <a:t>be good at</a:t>
            </a:r>
            <a:endParaRPr lang="zh-CN" altLang="en-US">
              <a:solidFill>
                <a:srgbClr val="00B0F0"/>
              </a:solidFill>
              <a:latin typeface="楷体" pitchFamily="49" charset="-122"/>
              <a:ea typeface="楷体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5290623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688322"/>
            <a:ext cx="11485848" cy="1949508"/>
          </a:xfrm>
        </p:spPr>
        <p:txBody>
          <a:bodyPr/>
          <a:lstStyle/>
          <a:p>
            <a:pPr indent="715963" hangingPunct="0">
              <a:spcAft>
                <a:spcPts val="0"/>
              </a:spcAft>
            </a:pPr>
            <a:r>
              <a:rPr lang="en-US" altLang="zh-CN" sz="2800">
                <a:solidFill>
                  <a:srgbClr val="000000"/>
                </a:solidFill>
                <a:cs typeface="Times New Roman"/>
              </a:rPr>
              <a:t>Yang Zixuan is eight years old. She is a “kung fu girl” from Guizhou. With the help of her coach, she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1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</a:t>
            </a:r>
            <a:r>
              <a:rPr lang="en-US" altLang="zh-CN" sz="2800">
                <a:solidFill>
                  <a:srgbClr val="000000"/>
                </a:solidFill>
                <a:cs typeface="Times New Roman"/>
              </a:rPr>
              <a:t> kung fu and shows great skills. She is very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2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</a:t>
            </a:r>
            <a:r>
              <a:rPr lang="en-US" altLang="zh-CN" sz="2800">
                <a:solidFill>
                  <a:srgbClr val="000000"/>
                </a:solidFill>
                <a:cs typeface="Times New Roman"/>
              </a:rPr>
              <a:t> on the Internet now</a:t>
            </a:r>
            <a:r>
              <a:rPr lang="en-US" altLang="zh-CN" sz="2800" smtClean="0">
                <a:solidFill>
                  <a:srgbClr val="000000"/>
                </a:solidFill>
                <a:cs typeface="Times New Roman"/>
              </a:rPr>
              <a:t>.</a:t>
            </a:r>
            <a:endParaRPr lang="zh-CN" altLang="zh-CN" sz="2800">
              <a:solidFill>
                <a:srgbClr val="000000"/>
              </a:solidFill>
              <a:cs typeface="Times New Roman"/>
            </a:endParaRPr>
          </a:p>
        </p:txBody>
      </p:sp>
      <p:sp>
        <p:nvSpPr>
          <p:cNvPr id="9" name="内容占位符 2"/>
          <p:cNvSpPr txBox="1">
            <a:spLocks/>
          </p:cNvSpPr>
          <p:nvPr/>
        </p:nvSpPr>
        <p:spPr bwMode="auto">
          <a:xfrm>
            <a:off x="334566" y="2564904"/>
            <a:ext cx="11485848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2263775" algn="l"/>
                <a:tab pos="8101013" algn="l"/>
              </a:tabLst>
            </a:pPr>
            <a:r>
              <a:rPr lang="zh-CN" altLang="zh-CN" sz="2800" smtClean="0">
                <a:solidFill>
                  <a:srgbClr val="000000"/>
                </a:solidFill>
                <a:cs typeface="Times New Roman"/>
              </a:rPr>
              <a:t>（　　）</a:t>
            </a:r>
            <a:r>
              <a:rPr lang="en-US" altLang="zh-CN" sz="2800" smtClean="0">
                <a:solidFill>
                  <a:srgbClr val="00B0F0"/>
                </a:solidFill>
                <a:cs typeface="Times New Roman"/>
              </a:rPr>
              <a:t>2. </a:t>
            </a:r>
            <a:r>
              <a:rPr lang="en-US" altLang="zh-CN" sz="2800" smtClean="0">
                <a:solidFill>
                  <a:srgbClr val="000000"/>
                </a:solidFill>
                <a:cs typeface="Times New Roman"/>
              </a:rPr>
              <a:t>A. busy	B. successful	</a:t>
            </a:r>
          </a:p>
          <a:p>
            <a:pPr eaLnBrk="1" hangingPunct="0">
              <a:spcAft>
                <a:spcPts val="0"/>
              </a:spcAft>
              <a:tabLst>
                <a:tab pos="1698625" algn="l"/>
                <a:tab pos="8101013" algn="l"/>
              </a:tabLst>
            </a:pPr>
            <a:r>
              <a:rPr lang="en-US" altLang="zh-CN" sz="2800" smtClean="0">
                <a:solidFill>
                  <a:srgbClr val="000000"/>
                </a:solidFill>
                <a:cs typeface="Times New Roman"/>
              </a:rPr>
              <a:t>	C. popular	D. important</a:t>
            </a:r>
            <a:endParaRPr lang="zh-CN" altLang="zh-CN" sz="2800">
              <a:solidFill>
                <a:srgbClr val="000000"/>
              </a:solidFill>
              <a:cs typeface="Times New Roman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910630" y="2708920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mtClean="0"/>
              <a:t>C</a:t>
            </a:r>
            <a:endParaRPr lang="zh-CN" altLang="en-US"/>
          </a:p>
        </p:txBody>
      </p:sp>
      <p:sp>
        <p:nvSpPr>
          <p:cNvPr id="11" name="内容占位符 5"/>
          <p:cNvSpPr txBox="1">
            <a:spLocks/>
          </p:cNvSpPr>
          <p:nvPr/>
        </p:nvSpPr>
        <p:spPr bwMode="auto">
          <a:xfrm>
            <a:off x="360854" y="3847688"/>
            <a:ext cx="11485848" cy="2677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考查形容词辨析。句意：她目前在互联网上非常受欢迎。</a:t>
            </a:r>
            <a:r>
              <a:rPr lang="en-US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busy</a:t>
            </a:r>
            <a:r>
              <a:rPr lang="zh-CN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忙碌的；</a:t>
            </a:r>
            <a:r>
              <a:rPr lang="en-US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successful</a:t>
            </a:r>
            <a:r>
              <a:rPr lang="zh-CN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成功的；</a:t>
            </a:r>
            <a:r>
              <a:rPr lang="en-US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popular</a:t>
            </a:r>
            <a:r>
              <a:rPr lang="zh-CN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流行的，受欢迎的；</a:t>
            </a:r>
            <a:r>
              <a:rPr lang="en-US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important</a:t>
            </a:r>
            <a:r>
              <a:rPr lang="zh-CN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重要的。根据</a:t>
            </a:r>
            <a:r>
              <a:rPr lang="en-US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“She is very... on the internet now.”</a:t>
            </a:r>
            <a:r>
              <a:rPr lang="zh-CN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可知，她在网上非常受欢迎。故选</a:t>
            </a:r>
            <a:r>
              <a:rPr lang="en-US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8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443704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671117"/>
            <a:ext cx="11485848" cy="3137590"/>
          </a:xfrm>
        </p:spPr>
        <p:txBody>
          <a:bodyPr/>
          <a:lstStyle/>
          <a:p>
            <a:pPr indent="719138"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sz="2400">
                <a:solidFill>
                  <a:srgbClr val="000000"/>
                </a:solidFill>
                <a:cs typeface="Times New Roman"/>
              </a:rPr>
              <a:t>The little girl started to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3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</a:t>
            </a:r>
            <a:r>
              <a:rPr lang="en-US" altLang="zh-CN" sz="2400">
                <a:solidFill>
                  <a:srgbClr val="000000"/>
                </a:solidFill>
                <a:cs typeface="Times New Roman"/>
              </a:rPr>
              <a:t> kung fu when she was 3. She is very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4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</a:t>
            </a:r>
            <a:r>
              <a:rPr lang="en-US" altLang="zh-CN" sz="2400">
                <a:solidFill>
                  <a:srgbClr val="000000"/>
                </a:solidFill>
                <a:cs typeface="Times New Roman"/>
              </a:rPr>
              <a:t> so that she learns very fast. Although she is young and short, she does better than many other older kids in her class. Her coach said, “Usually, it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5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</a:t>
            </a:r>
            <a:r>
              <a:rPr lang="en-US" altLang="zh-CN" sz="2400">
                <a:solidFill>
                  <a:srgbClr val="000000"/>
                </a:solidFill>
                <a:cs typeface="Times New Roman"/>
              </a:rPr>
              <a:t> other children of her age a few days, a week or half a month to learn a skill. For the girl, half an hour is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6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</a:t>
            </a:r>
            <a:r>
              <a:rPr lang="en-US" altLang="zh-CN" sz="2400">
                <a:solidFill>
                  <a:srgbClr val="000000"/>
                </a:solidFill>
                <a:cs typeface="Times New Roman"/>
              </a:rPr>
              <a:t>.” However, practicing is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7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</a:t>
            </a:r>
            <a:r>
              <a:rPr lang="en-US" altLang="zh-CN" sz="2400">
                <a:solidFill>
                  <a:srgbClr val="000000"/>
                </a:solidFill>
                <a:cs typeface="Times New Roman"/>
              </a:rPr>
              <a:t> easy. When Yang falls over, she doesn’t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8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</a:t>
            </a:r>
            <a:r>
              <a:rPr lang="en-US" altLang="zh-CN" sz="2400">
                <a:solidFill>
                  <a:srgbClr val="000000"/>
                </a:solidFill>
                <a:cs typeface="Times New Roman"/>
              </a:rPr>
              <a:t>. Instead, she stands up and keeps practicing with a smile</a:t>
            </a:r>
            <a:r>
              <a:rPr lang="en-US" altLang="zh-CN" sz="2400" smtClean="0">
                <a:solidFill>
                  <a:srgbClr val="000000"/>
                </a:solidFill>
                <a:cs typeface="Times New Roman"/>
              </a:rPr>
              <a:t>.</a:t>
            </a:r>
            <a:endParaRPr lang="zh-CN" altLang="zh-CN" sz="2400">
              <a:solidFill>
                <a:srgbClr val="000000"/>
              </a:solidFill>
              <a:cs typeface="Times New Roman"/>
            </a:endParaRPr>
          </a:p>
        </p:txBody>
      </p:sp>
      <p:sp>
        <p:nvSpPr>
          <p:cNvPr id="4" name="内容占位符 2"/>
          <p:cNvSpPr txBox="1">
            <a:spLocks/>
          </p:cNvSpPr>
          <p:nvPr/>
        </p:nvSpPr>
        <p:spPr bwMode="auto">
          <a:xfrm>
            <a:off x="360854" y="3769717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2254250" algn="l"/>
                <a:tab pos="4037013" algn="l"/>
                <a:tab pos="6099175" algn="l"/>
                <a:tab pos="8101013" algn="l"/>
              </a:tabLst>
            </a:pPr>
            <a:r>
              <a:rPr lang="zh-CN" altLang="zh-CN" sz="2400" smtClean="0">
                <a:solidFill>
                  <a:srgbClr val="000000"/>
                </a:solidFill>
                <a:cs typeface="Times New Roman"/>
              </a:rPr>
              <a:t>（　　）</a:t>
            </a:r>
            <a:r>
              <a:rPr lang="en-US" altLang="zh-CN" sz="2400" smtClean="0">
                <a:solidFill>
                  <a:srgbClr val="00B0F0"/>
                </a:solidFill>
                <a:cs typeface="Times New Roman"/>
              </a:rPr>
              <a:t>3. </a:t>
            </a:r>
            <a:r>
              <a:rPr lang="en-US" altLang="zh-CN" sz="2400" smtClean="0">
                <a:solidFill>
                  <a:srgbClr val="000000"/>
                </a:solidFill>
                <a:cs typeface="Times New Roman"/>
              </a:rPr>
              <a:t>A. share	B. learn	  C. forget	    D. follow</a:t>
            </a:r>
            <a:endParaRPr lang="zh-CN" altLang="zh-CN" sz="2400">
              <a:solidFill>
                <a:srgbClr val="000000"/>
              </a:solidFill>
              <a:cs typeface="Times New Roman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69194" y="3903439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smtClean="0"/>
              <a:t>B</a:t>
            </a:r>
            <a:endParaRPr lang="zh-CN" altLang="en-US" sz="2400"/>
          </a:p>
        </p:txBody>
      </p:sp>
      <p:sp>
        <p:nvSpPr>
          <p:cNvPr id="6" name="内容占位符 6"/>
          <p:cNvSpPr txBox="1">
            <a:spLocks/>
          </p:cNvSpPr>
          <p:nvPr/>
        </p:nvSpPr>
        <p:spPr bwMode="auto">
          <a:xfrm>
            <a:off x="350772" y="4359111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考查动词辨析。句意：当这个小女孩三岁时，她开始学习功夫。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share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分享；</a:t>
            </a:r>
            <a:r>
              <a:rPr lang="en-US" altLang="zh-CN" sz="2400" b="1" u="wavy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learn</a:t>
            </a:r>
            <a:r>
              <a:rPr lang="zh-CN" altLang="zh-CN" sz="2400" b="1" u="wavy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学习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forget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忘记；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follow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跟随。根据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“... that she learns very fast.”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可知，她在三</a:t>
            </a:r>
            <a:endParaRPr lang="en-US" altLang="zh-CN" sz="2400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endParaRPr lang="en-US" altLang="zh-CN" sz="2400" b="1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岁时开始学功夫。故选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971665" y="5506881"/>
            <a:ext cx="648072" cy="3706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矩形 7"/>
          <p:cNvSpPr/>
          <p:nvPr/>
        </p:nvSpPr>
        <p:spPr>
          <a:xfrm>
            <a:off x="1702718" y="5552075"/>
            <a:ext cx="377699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solidFill>
                  <a:srgbClr val="00B0F0"/>
                </a:solidFill>
                <a:latin typeface="+mn-lt"/>
                <a:ea typeface="楷体" pitchFamily="49" charset="-122"/>
              </a:rPr>
              <a:t>learn to do sth</a:t>
            </a:r>
            <a:r>
              <a:rPr lang="en-US" altLang="zh-CN" sz="2400">
                <a:solidFill>
                  <a:srgbClr val="00B0F0"/>
                </a:solidFill>
                <a:latin typeface="楷体" pitchFamily="49" charset="-122"/>
                <a:ea typeface="楷体" pitchFamily="49" charset="-122"/>
              </a:rPr>
              <a:t> </a:t>
            </a:r>
            <a:r>
              <a:rPr lang="zh-CN" altLang="en-US" sz="2400">
                <a:solidFill>
                  <a:srgbClr val="00B0F0"/>
                </a:solidFill>
                <a:latin typeface="楷体" pitchFamily="49" charset="-122"/>
                <a:ea typeface="楷体" pitchFamily="49" charset="-122"/>
              </a:rPr>
              <a:t>学会做某事</a:t>
            </a:r>
          </a:p>
        </p:txBody>
      </p:sp>
    </p:spTree>
    <p:extLst>
      <p:ext uri="{BB962C8B-B14F-4D97-AF65-F5344CB8AC3E}">
        <p14:creationId xmlns:p14="http://schemas.microsoft.com/office/powerpoint/2010/main" val="28402854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671117"/>
            <a:ext cx="11485848" cy="3391378"/>
          </a:xfrm>
        </p:spPr>
        <p:txBody>
          <a:bodyPr/>
          <a:lstStyle/>
          <a:p>
            <a:pPr indent="719138"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sz="2600">
                <a:solidFill>
                  <a:srgbClr val="000000"/>
                </a:solidFill>
                <a:cs typeface="Times New Roman"/>
              </a:rPr>
              <a:t>The little girl started to </a:t>
            </a:r>
            <a:r>
              <a:rPr lang="zh-CN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</a:t>
            </a:r>
            <a:r>
              <a:rPr lang="en-US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3</a:t>
            </a:r>
            <a:r>
              <a:rPr lang="zh-CN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</a:t>
            </a:r>
            <a:r>
              <a:rPr lang="en-US" altLang="zh-CN" sz="2600">
                <a:solidFill>
                  <a:srgbClr val="000000"/>
                </a:solidFill>
                <a:cs typeface="Times New Roman"/>
              </a:rPr>
              <a:t> kung fu when she was 3. She is very </a:t>
            </a:r>
            <a:r>
              <a:rPr lang="zh-CN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</a:t>
            </a:r>
            <a:r>
              <a:rPr lang="en-US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4</a:t>
            </a:r>
            <a:r>
              <a:rPr lang="zh-CN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</a:t>
            </a:r>
            <a:r>
              <a:rPr lang="en-US" altLang="zh-CN" sz="2600">
                <a:solidFill>
                  <a:srgbClr val="000000"/>
                </a:solidFill>
                <a:cs typeface="Times New Roman"/>
              </a:rPr>
              <a:t> so that she learns very fast. Although she is young and short, she does better than many other older kids in her class. Her coach said, “Usually, it </a:t>
            </a:r>
            <a:r>
              <a:rPr lang="zh-CN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</a:t>
            </a:r>
            <a:r>
              <a:rPr lang="en-US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5</a:t>
            </a:r>
            <a:r>
              <a:rPr lang="zh-CN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</a:t>
            </a:r>
            <a:r>
              <a:rPr lang="en-US" altLang="zh-CN" sz="2600">
                <a:solidFill>
                  <a:srgbClr val="000000"/>
                </a:solidFill>
                <a:cs typeface="Times New Roman"/>
              </a:rPr>
              <a:t> other children of her age a few days, a week or half a month to learn a skill. For the girl, half an hour is </a:t>
            </a:r>
            <a:r>
              <a:rPr lang="zh-CN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</a:t>
            </a:r>
            <a:r>
              <a:rPr lang="en-US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6</a:t>
            </a:r>
            <a:r>
              <a:rPr lang="zh-CN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</a:t>
            </a:r>
            <a:r>
              <a:rPr lang="en-US" altLang="zh-CN" sz="2600">
                <a:solidFill>
                  <a:srgbClr val="000000"/>
                </a:solidFill>
                <a:cs typeface="Times New Roman"/>
              </a:rPr>
              <a:t>.” However, practicing is </a:t>
            </a:r>
            <a:r>
              <a:rPr lang="zh-CN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</a:t>
            </a:r>
            <a:r>
              <a:rPr lang="en-US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7</a:t>
            </a:r>
            <a:r>
              <a:rPr lang="zh-CN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</a:t>
            </a:r>
            <a:r>
              <a:rPr lang="en-US" altLang="zh-CN" sz="2600">
                <a:solidFill>
                  <a:srgbClr val="000000"/>
                </a:solidFill>
                <a:cs typeface="Times New Roman"/>
              </a:rPr>
              <a:t> easy. When Yang falls over, she doesn’t </a:t>
            </a:r>
            <a:r>
              <a:rPr lang="zh-CN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</a:t>
            </a:r>
            <a:r>
              <a:rPr lang="en-US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8</a:t>
            </a:r>
            <a:r>
              <a:rPr lang="zh-CN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</a:t>
            </a:r>
            <a:r>
              <a:rPr lang="en-US" altLang="zh-CN" sz="2600">
                <a:solidFill>
                  <a:srgbClr val="000000"/>
                </a:solidFill>
                <a:cs typeface="Times New Roman"/>
              </a:rPr>
              <a:t>. Instead, she stands up and keeps practicing with a smile</a:t>
            </a:r>
            <a:r>
              <a:rPr lang="en-US" altLang="zh-CN" sz="2600" smtClean="0">
                <a:solidFill>
                  <a:srgbClr val="000000"/>
                </a:solidFill>
                <a:cs typeface="Times New Roman"/>
              </a:rPr>
              <a:t>.</a:t>
            </a:r>
            <a:endParaRPr lang="zh-CN" altLang="zh-CN" sz="2600">
              <a:solidFill>
                <a:srgbClr val="000000"/>
              </a:solidFill>
              <a:cs typeface="Times New Roman"/>
            </a:endParaRPr>
          </a:p>
        </p:txBody>
      </p:sp>
      <p:sp>
        <p:nvSpPr>
          <p:cNvPr id="9" name="内容占位符 2"/>
          <p:cNvSpPr txBox="1">
            <a:spLocks/>
          </p:cNvSpPr>
          <p:nvPr/>
        </p:nvSpPr>
        <p:spPr bwMode="auto">
          <a:xfrm>
            <a:off x="360854" y="3944669"/>
            <a:ext cx="11485848" cy="6924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130800" algn="l"/>
                <a:tab pos="8101330" algn="l"/>
              </a:tabLst>
            </a:pPr>
            <a:r>
              <a:rPr lang="zh-CN" altLang="zh-CN" sz="2600" smtClean="0">
                <a:solidFill>
                  <a:srgbClr val="000000"/>
                </a:solidFill>
                <a:cs typeface="Times New Roman"/>
              </a:rPr>
              <a:t>（　　）</a:t>
            </a:r>
            <a:r>
              <a:rPr lang="en-US" altLang="zh-CN" sz="2600" smtClean="0">
                <a:solidFill>
                  <a:srgbClr val="00B0F0"/>
                </a:solidFill>
                <a:cs typeface="Times New Roman"/>
              </a:rPr>
              <a:t>4. </a:t>
            </a:r>
            <a:r>
              <a:rPr lang="en-US" altLang="zh-CN" sz="2600" smtClean="0">
                <a:solidFill>
                  <a:srgbClr val="000000"/>
                </a:solidFill>
                <a:cs typeface="Times New Roman"/>
              </a:rPr>
              <a:t>A. lucky                 B. kind               C. quiet              D. clever</a:t>
            </a:r>
            <a:endParaRPr lang="zh-CN" altLang="zh-CN" sz="2600">
              <a:solidFill>
                <a:srgbClr val="000000"/>
              </a:solidFill>
              <a:cs typeface="Times New Roman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929187" y="4077072"/>
            <a:ext cx="425116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600" smtClean="0"/>
              <a:t>D</a:t>
            </a:r>
            <a:endParaRPr lang="zh-CN" altLang="en-US" sz="2600"/>
          </a:p>
        </p:txBody>
      </p:sp>
      <p:sp>
        <p:nvSpPr>
          <p:cNvPr id="11" name="内容占位符 9"/>
          <p:cNvSpPr txBox="1">
            <a:spLocks/>
          </p:cNvSpPr>
          <p:nvPr/>
        </p:nvSpPr>
        <p:spPr bwMode="auto">
          <a:xfrm>
            <a:off x="360854" y="4509120"/>
            <a:ext cx="11485848" cy="18169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考查形容词辨析。句意：她非常聪明以至于她学得很快。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lucky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幸运的；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kind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友善的；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quiet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安静的；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clever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聪明的。根据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“... so that she learns very fast.”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可知，她学得很快，说明她非常聪明。故选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6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427651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671117"/>
            <a:ext cx="11485848" cy="3137590"/>
          </a:xfrm>
        </p:spPr>
        <p:txBody>
          <a:bodyPr/>
          <a:lstStyle/>
          <a:p>
            <a:pPr indent="630238"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sz="2400">
                <a:solidFill>
                  <a:srgbClr val="000000"/>
                </a:solidFill>
                <a:cs typeface="Times New Roman"/>
              </a:rPr>
              <a:t>The little girl started to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3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</a:t>
            </a:r>
            <a:r>
              <a:rPr lang="en-US" altLang="zh-CN" sz="2400">
                <a:solidFill>
                  <a:srgbClr val="000000"/>
                </a:solidFill>
                <a:cs typeface="Times New Roman"/>
              </a:rPr>
              <a:t> kung fu when she was 3. She is very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4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</a:t>
            </a:r>
            <a:r>
              <a:rPr lang="en-US" altLang="zh-CN" sz="2400">
                <a:solidFill>
                  <a:srgbClr val="000000"/>
                </a:solidFill>
                <a:cs typeface="Times New Roman"/>
              </a:rPr>
              <a:t> so that she learns very fast. Although she is young and short, she does better than many other older kids in her class. Her coach said, “Usually, it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5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</a:t>
            </a:r>
            <a:r>
              <a:rPr lang="en-US" altLang="zh-CN" sz="2400">
                <a:solidFill>
                  <a:srgbClr val="000000"/>
                </a:solidFill>
                <a:cs typeface="Times New Roman"/>
              </a:rPr>
              <a:t> other children of her age a few days, a week or half a month to learn a skill. For the girl, half an hour is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6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</a:t>
            </a:r>
            <a:r>
              <a:rPr lang="en-US" altLang="zh-CN" sz="2400">
                <a:solidFill>
                  <a:srgbClr val="000000"/>
                </a:solidFill>
                <a:cs typeface="Times New Roman"/>
              </a:rPr>
              <a:t>.” </a:t>
            </a:r>
            <a:r>
              <a:rPr lang="en-US" altLang="zh-CN" sz="2400" smtClean="0">
                <a:solidFill>
                  <a:srgbClr val="000000"/>
                </a:solidFill>
                <a:cs typeface="Times New Roman"/>
              </a:rPr>
              <a:t>However</a:t>
            </a:r>
            <a:r>
              <a:rPr lang="en-US" altLang="zh-CN" sz="2400">
                <a:solidFill>
                  <a:srgbClr val="000000"/>
                </a:solidFill>
                <a:cs typeface="Times New Roman"/>
              </a:rPr>
              <a:t>, practicing is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7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</a:t>
            </a:r>
            <a:r>
              <a:rPr lang="en-US" altLang="zh-CN" sz="2400">
                <a:solidFill>
                  <a:srgbClr val="000000"/>
                </a:solidFill>
                <a:cs typeface="Times New Roman"/>
              </a:rPr>
              <a:t> easy. When Yang falls over, she doesn’t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8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</a:t>
            </a:r>
            <a:r>
              <a:rPr lang="en-US" altLang="zh-CN" sz="2400">
                <a:solidFill>
                  <a:srgbClr val="000000"/>
                </a:solidFill>
                <a:cs typeface="Times New Roman"/>
              </a:rPr>
              <a:t>. Instead, she stands up and keeps practicing with a smile</a:t>
            </a:r>
            <a:r>
              <a:rPr lang="en-US" altLang="zh-CN" sz="2400" smtClean="0">
                <a:solidFill>
                  <a:srgbClr val="000000"/>
                </a:solidFill>
                <a:cs typeface="Times New Roman"/>
              </a:rPr>
              <a:t>.</a:t>
            </a:r>
            <a:endParaRPr lang="zh-CN" altLang="zh-CN" sz="2400">
              <a:solidFill>
                <a:srgbClr val="000000"/>
              </a:solidFill>
              <a:cs typeface="Times New Roman"/>
            </a:endParaRPr>
          </a:p>
        </p:txBody>
      </p:sp>
      <p:sp>
        <p:nvSpPr>
          <p:cNvPr id="6" name="内容占位符 2"/>
          <p:cNvSpPr txBox="1">
            <a:spLocks/>
          </p:cNvSpPr>
          <p:nvPr/>
        </p:nvSpPr>
        <p:spPr bwMode="auto">
          <a:xfrm>
            <a:off x="360854" y="3718773"/>
            <a:ext cx="1148584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749800" algn="l"/>
                <a:tab pos="5130800" algn="l"/>
                <a:tab pos="7085013" algn="l"/>
                <a:tab pos="7537450" algn="l"/>
                <a:tab pos="8101013" algn="l"/>
                <a:tab pos="9596438" algn="l"/>
              </a:tabLst>
            </a:pPr>
            <a:r>
              <a:rPr lang="zh-CN" altLang="zh-CN" sz="2400" smtClean="0">
                <a:solidFill>
                  <a:srgbClr val="000000"/>
                </a:solidFill>
                <a:cs typeface="Times New Roman"/>
              </a:rPr>
              <a:t>（　　）</a:t>
            </a:r>
            <a:r>
              <a:rPr lang="en-US" altLang="zh-CN" sz="2400" smtClean="0">
                <a:solidFill>
                  <a:srgbClr val="00B0F0"/>
                </a:solidFill>
                <a:cs typeface="Times New Roman"/>
              </a:rPr>
              <a:t>5. </a:t>
            </a:r>
            <a:r>
              <a:rPr lang="en-US" altLang="zh-CN" sz="2400" smtClean="0">
                <a:solidFill>
                  <a:srgbClr val="000000"/>
                </a:solidFill>
                <a:cs typeface="Times New Roman"/>
              </a:rPr>
              <a:t>A. takes	B. spends	 C. costs	D. uses</a:t>
            </a:r>
            <a:endParaRPr lang="zh-CN" altLang="zh-CN" sz="2400">
              <a:solidFill>
                <a:srgbClr val="000000"/>
              </a:solidFill>
              <a:cs typeface="Times New Roman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884752" y="3852495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A</a:t>
            </a:r>
            <a:endParaRPr lang="zh-CN" altLang="en-US" sz="2400"/>
          </a:p>
        </p:txBody>
      </p:sp>
      <p:sp>
        <p:nvSpPr>
          <p:cNvPr id="8" name="内容占位符 10"/>
          <p:cNvSpPr txBox="1">
            <a:spLocks/>
          </p:cNvSpPr>
          <p:nvPr/>
        </p:nvSpPr>
        <p:spPr bwMode="auto">
          <a:xfrm>
            <a:off x="360854" y="4221088"/>
            <a:ext cx="11485848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 eaLnBrk="1" hangingPunct="0">
              <a:spcAft>
                <a:spcPts val="0"/>
              </a:spcAft>
            </a:pP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考查动词辨析。句意：她的教练说：</a:t>
            </a:r>
            <a:r>
              <a:rPr lang="en-US" altLang="zh-CN" sz="2400" b="1" smtClean="0">
                <a:solidFill>
                  <a:srgbClr val="FF0000"/>
                </a:solidFill>
                <a:latin typeface="+mn-ea"/>
                <a:cs typeface="Times New Roman" panose="02020603050405020304" pitchFamily="18" charset="0"/>
              </a:rPr>
              <a:t>“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通常，其他同龄的孩子需要几天、一周或半个月的时间才能学会</a:t>
            </a:r>
            <a:r>
              <a:rPr lang="zh-CN" altLang="zh-CN" sz="2400" b="1" spc="-1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一项技能。对于这个女孩来说，半个小时就够了。</a:t>
            </a:r>
            <a:r>
              <a:rPr lang="en-US" altLang="zh-CN" sz="2400" b="1" spc="-100" smtClean="0">
                <a:solidFill>
                  <a:srgbClr val="FF0000"/>
                </a:solidFill>
                <a:latin typeface="+mn-ea"/>
                <a:cs typeface="Times New Roman" panose="02020603050405020304" pitchFamily="18" charset="0"/>
              </a:rPr>
              <a:t>”</a:t>
            </a:r>
            <a:r>
              <a:rPr lang="en-US" altLang="zh-CN" sz="2400" b="1" spc="-1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take</a:t>
            </a:r>
          </a:p>
          <a:p>
            <a:pPr eaLnBrk="1" hangingPunct="0">
              <a:spcAft>
                <a:spcPts val="0"/>
              </a:spcAft>
            </a:pP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花费，主语为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spend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花费，主语为人；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cost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花费（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金钱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）；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use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使用。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takes sb some time to do sth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是固定句型，表示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花费某人时间做某事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。故选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16183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3125"/>
            <a:ext cx="11485848" cy="3264483"/>
          </a:xfrm>
        </p:spPr>
        <p:txBody>
          <a:bodyPr/>
          <a:lstStyle/>
          <a:p>
            <a:pPr indent="630238"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sz="2500">
                <a:solidFill>
                  <a:srgbClr val="000000"/>
                </a:solidFill>
                <a:cs typeface="Times New Roman"/>
              </a:rPr>
              <a:t>The little girl started to </a:t>
            </a:r>
            <a:r>
              <a:rPr lang="zh-CN" altLang="zh-CN" sz="25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</a:t>
            </a:r>
            <a:r>
              <a:rPr lang="en-US" altLang="zh-CN" sz="25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3</a:t>
            </a:r>
            <a:r>
              <a:rPr lang="zh-CN" altLang="zh-CN" sz="25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</a:t>
            </a:r>
            <a:r>
              <a:rPr lang="en-US" altLang="zh-CN" sz="2500">
                <a:solidFill>
                  <a:srgbClr val="000000"/>
                </a:solidFill>
                <a:cs typeface="Times New Roman"/>
              </a:rPr>
              <a:t> kung fu when she was 3. She is very </a:t>
            </a:r>
            <a:r>
              <a:rPr lang="zh-CN" altLang="zh-CN" sz="25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</a:t>
            </a:r>
            <a:r>
              <a:rPr lang="en-US" altLang="zh-CN" sz="25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4</a:t>
            </a:r>
            <a:r>
              <a:rPr lang="zh-CN" altLang="zh-CN" sz="25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</a:t>
            </a:r>
            <a:r>
              <a:rPr lang="en-US" altLang="zh-CN" sz="2500">
                <a:solidFill>
                  <a:srgbClr val="000000"/>
                </a:solidFill>
                <a:cs typeface="Times New Roman"/>
              </a:rPr>
              <a:t> so that she learns very fast. Although she is young and short, she does better than many other older kids in her class. Her coach said, “Usually, it </a:t>
            </a:r>
            <a:r>
              <a:rPr lang="zh-CN" altLang="zh-CN" sz="25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</a:t>
            </a:r>
            <a:r>
              <a:rPr lang="en-US" altLang="zh-CN" sz="25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5</a:t>
            </a:r>
            <a:r>
              <a:rPr lang="zh-CN" altLang="zh-CN" sz="25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</a:t>
            </a:r>
            <a:r>
              <a:rPr lang="en-US" altLang="zh-CN" sz="2500">
                <a:solidFill>
                  <a:srgbClr val="000000"/>
                </a:solidFill>
                <a:cs typeface="Times New Roman"/>
              </a:rPr>
              <a:t> other children of her age a few days, a week or half a month to learn a skill. For the girl, half an hour is </a:t>
            </a:r>
            <a:r>
              <a:rPr lang="zh-CN" altLang="zh-CN" sz="25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</a:t>
            </a:r>
            <a:r>
              <a:rPr lang="en-US" altLang="zh-CN" sz="25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6</a:t>
            </a:r>
            <a:r>
              <a:rPr lang="zh-CN" altLang="zh-CN" sz="25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</a:t>
            </a:r>
            <a:r>
              <a:rPr lang="en-US" altLang="zh-CN" sz="2500">
                <a:solidFill>
                  <a:srgbClr val="000000"/>
                </a:solidFill>
                <a:cs typeface="Times New Roman"/>
              </a:rPr>
              <a:t>.” </a:t>
            </a:r>
            <a:r>
              <a:rPr lang="en-US" altLang="zh-CN" sz="2500" smtClean="0">
                <a:solidFill>
                  <a:srgbClr val="000000"/>
                </a:solidFill>
                <a:cs typeface="Times New Roman"/>
              </a:rPr>
              <a:t>However</a:t>
            </a:r>
            <a:r>
              <a:rPr lang="en-US" altLang="zh-CN" sz="2500">
                <a:solidFill>
                  <a:srgbClr val="000000"/>
                </a:solidFill>
                <a:cs typeface="Times New Roman"/>
              </a:rPr>
              <a:t>, practicing is </a:t>
            </a:r>
            <a:r>
              <a:rPr lang="zh-CN" altLang="zh-CN" sz="25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</a:t>
            </a:r>
            <a:r>
              <a:rPr lang="en-US" altLang="zh-CN" sz="25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7</a:t>
            </a:r>
            <a:r>
              <a:rPr lang="zh-CN" altLang="zh-CN" sz="25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</a:t>
            </a:r>
            <a:r>
              <a:rPr lang="en-US" altLang="zh-CN" sz="2500">
                <a:solidFill>
                  <a:srgbClr val="000000"/>
                </a:solidFill>
                <a:cs typeface="Times New Roman"/>
              </a:rPr>
              <a:t> easy. When Yang falls over, she doesn’t </a:t>
            </a:r>
            <a:r>
              <a:rPr lang="zh-CN" altLang="zh-CN" sz="25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</a:t>
            </a:r>
            <a:r>
              <a:rPr lang="en-US" altLang="zh-CN" sz="25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8</a:t>
            </a:r>
            <a:r>
              <a:rPr lang="zh-CN" altLang="zh-CN" sz="25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</a:t>
            </a:r>
            <a:r>
              <a:rPr lang="en-US" altLang="zh-CN" sz="2500">
                <a:solidFill>
                  <a:srgbClr val="000000"/>
                </a:solidFill>
                <a:cs typeface="Times New Roman"/>
              </a:rPr>
              <a:t>. Instead, she stands up and keeps practicing with a smile</a:t>
            </a:r>
            <a:r>
              <a:rPr lang="en-US" altLang="zh-CN" sz="2500" smtClean="0">
                <a:solidFill>
                  <a:srgbClr val="000000"/>
                </a:solidFill>
                <a:cs typeface="Times New Roman"/>
              </a:rPr>
              <a:t>.</a:t>
            </a:r>
            <a:endParaRPr lang="zh-CN" altLang="zh-CN" sz="2500">
              <a:solidFill>
                <a:srgbClr val="000000"/>
              </a:solidFill>
              <a:cs typeface="Times New Roman"/>
            </a:endParaRPr>
          </a:p>
        </p:txBody>
      </p:sp>
      <p:sp>
        <p:nvSpPr>
          <p:cNvPr id="9" name="内容占位符 2"/>
          <p:cNvSpPr txBox="1">
            <a:spLocks/>
          </p:cNvSpPr>
          <p:nvPr/>
        </p:nvSpPr>
        <p:spPr bwMode="auto">
          <a:xfrm>
            <a:off x="360854" y="3933056"/>
            <a:ext cx="11485848" cy="5963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483100" algn="l"/>
                <a:tab pos="5130800" algn="l"/>
                <a:tab pos="7439025" algn="l"/>
                <a:tab pos="8101013" algn="l"/>
                <a:tab pos="9596438" algn="l"/>
              </a:tabLst>
            </a:pPr>
            <a:r>
              <a:rPr lang="zh-CN" altLang="zh-CN" sz="2500" smtClean="0">
                <a:solidFill>
                  <a:srgbClr val="000000"/>
                </a:solidFill>
                <a:cs typeface="Times New Roman"/>
              </a:rPr>
              <a:t>（　　）</a:t>
            </a:r>
            <a:r>
              <a:rPr lang="en-US" altLang="zh-CN" sz="2500" smtClean="0">
                <a:solidFill>
                  <a:srgbClr val="00B0F0"/>
                </a:solidFill>
                <a:cs typeface="Times New Roman"/>
              </a:rPr>
              <a:t>6. </a:t>
            </a:r>
            <a:r>
              <a:rPr lang="en-US" altLang="zh-CN" sz="2500" smtClean="0">
                <a:solidFill>
                  <a:srgbClr val="000000"/>
                </a:solidFill>
                <a:cs typeface="Times New Roman"/>
              </a:rPr>
              <a:t>A. full	B. enough	C. free	D. righ</a:t>
            </a:r>
            <a:endParaRPr lang="zh-CN" altLang="zh-CN" sz="2500">
              <a:solidFill>
                <a:srgbClr val="000000"/>
              </a:solidFill>
              <a:cs typeface="Times New Roman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902004" y="4054469"/>
            <a:ext cx="397866" cy="4770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500" smtClean="0"/>
              <a:t>B</a:t>
            </a:r>
            <a:endParaRPr lang="zh-CN" altLang="en-US" sz="2500"/>
          </a:p>
        </p:txBody>
      </p:sp>
      <p:sp>
        <p:nvSpPr>
          <p:cNvPr id="11" name="内容占位符 11"/>
          <p:cNvSpPr txBox="1">
            <a:spLocks/>
          </p:cNvSpPr>
          <p:nvPr/>
        </p:nvSpPr>
        <p:spPr bwMode="auto">
          <a:xfrm>
            <a:off x="360854" y="4506120"/>
            <a:ext cx="11485848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5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5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5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5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考查形容词辨析。句意同上。</a:t>
            </a:r>
            <a:r>
              <a:rPr lang="en-US" altLang="zh-CN" sz="25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full</a:t>
            </a:r>
            <a:r>
              <a:rPr lang="zh-CN" altLang="zh-CN" sz="25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满的；</a:t>
            </a:r>
            <a:r>
              <a:rPr lang="en-US" altLang="zh-CN" sz="25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enough</a:t>
            </a:r>
            <a:r>
              <a:rPr lang="zh-CN" altLang="zh-CN" sz="25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足够的；</a:t>
            </a:r>
            <a:r>
              <a:rPr lang="en-US" altLang="zh-CN" sz="25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free</a:t>
            </a:r>
            <a:r>
              <a:rPr lang="zh-CN" altLang="zh-CN" sz="25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免费的；自由的；</a:t>
            </a:r>
            <a:r>
              <a:rPr lang="en-US" altLang="zh-CN" sz="25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right</a:t>
            </a:r>
            <a:r>
              <a:rPr lang="zh-CN" altLang="zh-CN" sz="25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正确的。根据</a:t>
            </a:r>
            <a:r>
              <a:rPr lang="en-US" altLang="zh-CN" sz="25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“she does better than many other older kids in her class”</a:t>
            </a:r>
            <a:r>
              <a:rPr lang="zh-CN" altLang="zh-CN" sz="25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可知，她比其他人都做得好。所以对于她来说，半个小时就足够了。故选</a:t>
            </a:r>
            <a:r>
              <a:rPr lang="en-US" altLang="zh-CN" sz="25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sz="25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5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698592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08621"/>
            <a:ext cx="11485848" cy="3137590"/>
          </a:xfrm>
        </p:spPr>
        <p:txBody>
          <a:bodyPr/>
          <a:lstStyle/>
          <a:p>
            <a:pPr indent="719138"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sz="2400">
                <a:solidFill>
                  <a:srgbClr val="000000"/>
                </a:solidFill>
                <a:cs typeface="Times New Roman"/>
              </a:rPr>
              <a:t>The little girl started to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3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</a:t>
            </a:r>
            <a:r>
              <a:rPr lang="en-US" altLang="zh-CN" sz="2400">
                <a:solidFill>
                  <a:srgbClr val="000000"/>
                </a:solidFill>
                <a:cs typeface="Times New Roman"/>
              </a:rPr>
              <a:t> kung fu when she was 3. She is very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4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</a:t>
            </a:r>
            <a:r>
              <a:rPr lang="en-US" altLang="zh-CN" sz="2400">
                <a:solidFill>
                  <a:srgbClr val="000000"/>
                </a:solidFill>
                <a:cs typeface="Times New Roman"/>
              </a:rPr>
              <a:t> so that she learns very fast. Although she is young and short, she does better than many other older kids in her class. Her coach said, “Usually, it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5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</a:t>
            </a:r>
            <a:r>
              <a:rPr lang="en-US" altLang="zh-CN" sz="2400">
                <a:solidFill>
                  <a:srgbClr val="000000"/>
                </a:solidFill>
                <a:cs typeface="Times New Roman"/>
              </a:rPr>
              <a:t> other children of her age a few days, a week or half a month to learn a skill. For the girl, half an hour is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6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</a:t>
            </a:r>
            <a:r>
              <a:rPr lang="en-US" altLang="zh-CN" sz="2400">
                <a:solidFill>
                  <a:srgbClr val="000000"/>
                </a:solidFill>
                <a:cs typeface="Times New Roman"/>
              </a:rPr>
              <a:t>.” </a:t>
            </a:r>
            <a:r>
              <a:rPr lang="en-US" altLang="zh-CN" sz="2400" smtClean="0">
                <a:solidFill>
                  <a:srgbClr val="000000"/>
                </a:solidFill>
                <a:cs typeface="Times New Roman"/>
              </a:rPr>
              <a:t>However</a:t>
            </a:r>
            <a:r>
              <a:rPr lang="en-US" altLang="zh-CN" sz="2400">
                <a:solidFill>
                  <a:srgbClr val="000000"/>
                </a:solidFill>
                <a:cs typeface="Times New Roman"/>
              </a:rPr>
              <a:t>, practicing is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7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</a:t>
            </a:r>
            <a:r>
              <a:rPr lang="en-US" altLang="zh-CN" sz="2400">
                <a:solidFill>
                  <a:srgbClr val="000000"/>
                </a:solidFill>
                <a:cs typeface="Times New Roman"/>
              </a:rPr>
              <a:t> easy. When Yang falls over, she doesn’t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8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</a:t>
            </a:r>
            <a:r>
              <a:rPr lang="en-US" altLang="zh-CN" sz="2400">
                <a:solidFill>
                  <a:srgbClr val="000000"/>
                </a:solidFill>
                <a:cs typeface="Times New Roman"/>
              </a:rPr>
              <a:t>. Instead, she stands up and keeps practicing with a smile</a:t>
            </a:r>
            <a:r>
              <a:rPr lang="en-US" altLang="zh-CN" sz="2400" smtClean="0">
                <a:solidFill>
                  <a:srgbClr val="000000"/>
                </a:solidFill>
                <a:cs typeface="Times New Roman"/>
              </a:rPr>
              <a:t>.</a:t>
            </a:r>
            <a:endParaRPr lang="zh-CN" altLang="zh-CN" sz="2400">
              <a:solidFill>
                <a:srgbClr val="000000"/>
              </a:solidFill>
              <a:cs typeface="Times New Roman"/>
            </a:endParaRPr>
          </a:p>
        </p:txBody>
      </p:sp>
      <p:sp>
        <p:nvSpPr>
          <p:cNvPr id="6" name="内容占位符 2"/>
          <p:cNvSpPr txBox="1">
            <a:spLocks/>
          </p:cNvSpPr>
          <p:nvPr/>
        </p:nvSpPr>
        <p:spPr bwMode="auto">
          <a:xfrm>
            <a:off x="360854" y="3737284"/>
            <a:ext cx="11485848" cy="6093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40000"/>
              </a:lnSpc>
              <a:spcAft>
                <a:spcPts val="0"/>
              </a:spcAft>
              <a:tabLst>
                <a:tab pos="4483100" algn="l"/>
                <a:tab pos="5130800" algn="l"/>
                <a:tab pos="7085013" algn="l"/>
                <a:tab pos="8101013" algn="l"/>
                <a:tab pos="9242425" algn="l"/>
              </a:tabLst>
            </a:pPr>
            <a:r>
              <a:rPr lang="zh-CN" altLang="zh-CN" sz="2400" smtClean="0">
                <a:solidFill>
                  <a:srgbClr val="000000"/>
                </a:solidFill>
                <a:cs typeface="Times New Roman"/>
              </a:rPr>
              <a:t>（　　）</a:t>
            </a:r>
            <a:r>
              <a:rPr lang="en-US" altLang="zh-CN" sz="2400" smtClean="0">
                <a:solidFill>
                  <a:srgbClr val="00B0F0"/>
                </a:solidFill>
                <a:cs typeface="Times New Roman"/>
              </a:rPr>
              <a:t>7. </a:t>
            </a:r>
            <a:r>
              <a:rPr lang="en-US" altLang="zh-CN" sz="2400" smtClean="0">
                <a:solidFill>
                  <a:srgbClr val="000000"/>
                </a:solidFill>
                <a:cs typeface="Times New Roman"/>
              </a:rPr>
              <a:t>A. just	B. usually	  C. never  	   D. really</a:t>
            </a:r>
            <a:endParaRPr lang="zh-CN" altLang="zh-CN" sz="2400">
              <a:solidFill>
                <a:srgbClr val="000000"/>
              </a:solidFill>
              <a:cs typeface="Times New Roman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873126" y="3737284"/>
            <a:ext cx="407484" cy="6093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40000"/>
              </a:lnSpc>
            </a:pPr>
            <a:r>
              <a:rPr lang="en-US" altLang="zh-CN" sz="2400" smtClean="0"/>
              <a:t>C</a:t>
            </a:r>
            <a:endParaRPr lang="zh-CN" altLang="en-US" sz="2400"/>
          </a:p>
        </p:txBody>
      </p:sp>
      <p:sp>
        <p:nvSpPr>
          <p:cNvPr id="8" name="内容占位符 12"/>
          <p:cNvSpPr txBox="1">
            <a:spLocks/>
          </p:cNvSpPr>
          <p:nvPr/>
        </p:nvSpPr>
        <p:spPr bwMode="auto">
          <a:xfrm>
            <a:off x="360854" y="4216793"/>
            <a:ext cx="11485848" cy="25053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 eaLnBrk="1"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考查副词辨析。句意：然而，练习从来都不是容易的。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just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仅仅；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usually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通常；</a:t>
            </a:r>
            <a:r>
              <a:rPr lang="en-US" altLang="zh-CN" sz="2400" b="1" u="wavy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never</a:t>
            </a:r>
            <a:r>
              <a:rPr lang="zh-CN" altLang="zh-CN" sz="2400" b="1" u="wavy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从不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really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真正地。根据下文中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“Instead, she stands up and keeps </a:t>
            </a:r>
          </a:p>
          <a:p>
            <a:pPr eaLnBrk="1" hangingPunct="0">
              <a:lnSpc>
                <a:spcPct val="140000"/>
              </a:lnSpc>
              <a:spcAft>
                <a:spcPts val="0"/>
              </a:spcAft>
            </a:pPr>
            <a:endParaRPr lang="en-US" altLang="zh-CN" sz="1600" b="1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practicing with a smile.”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可知，她经历了失败，重新站起来继续练习。因此练习从来都不是容易的。故选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520200" y="5255596"/>
            <a:ext cx="470549" cy="4456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矩形 12"/>
          <p:cNvSpPr/>
          <p:nvPr/>
        </p:nvSpPr>
        <p:spPr>
          <a:xfrm>
            <a:off x="2054893" y="5160191"/>
            <a:ext cx="4863832" cy="6093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40000"/>
              </a:lnSpc>
            </a:pPr>
            <a:r>
              <a:rPr lang="zh-CN" altLang="en-US" sz="2400">
                <a:solidFill>
                  <a:srgbClr val="00B0F0"/>
                </a:solidFill>
                <a:latin typeface="+mn-lt"/>
                <a:ea typeface="楷体" pitchFamily="49" charset="-122"/>
              </a:rPr>
              <a:t>反义词为 </a:t>
            </a:r>
            <a:r>
              <a:rPr lang="en-US" altLang="zh-CN" sz="2400">
                <a:solidFill>
                  <a:srgbClr val="00B0F0"/>
                </a:solidFill>
                <a:latin typeface="+mn-lt"/>
                <a:ea typeface="楷体" pitchFamily="49" charset="-122"/>
              </a:rPr>
              <a:t>always</a:t>
            </a:r>
            <a:r>
              <a:rPr lang="zh-CN" altLang="en-US" sz="2400">
                <a:solidFill>
                  <a:srgbClr val="00B0F0"/>
                </a:solidFill>
                <a:latin typeface="+mn-lt"/>
                <a:ea typeface="楷体" pitchFamily="49" charset="-122"/>
              </a:rPr>
              <a:t>，意为</a:t>
            </a:r>
            <a:r>
              <a:rPr lang="zh-CN" altLang="en-US" sz="2400">
                <a:solidFill>
                  <a:srgbClr val="00B0F0"/>
                </a:solidFill>
                <a:latin typeface="+mn-ea"/>
                <a:ea typeface="+mn-ea"/>
              </a:rPr>
              <a:t>“</a:t>
            </a:r>
            <a:r>
              <a:rPr lang="zh-CN" altLang="en-US" sz="2400">
                <a:solidFill>
                  <a:srgbClr val="00B0F0"/>
                </a:solidFill>
                <a:latin typeface="+mn-lt"/>
                <a:ea typeface="楷体" pitchFamily="49" charset="-122"/>
              </a:rPr>
              <a:t>总是</a:t>
            </a:r>
            <a:r>
              <a:rPr lang="zh-CN" altLang="en-US" sz="2400">
                <a:solidFill>
                  <a:srgbClr val="00B0F0"/>
                </a:solidFill>
                <a:latin typeface="+mn-ea"/>
                <a:ea typeface="+mn-ea"/>
              </a:rPr>
              <a:t>”</a:t>
            </a:r>
            <a:r>
              <a:rPr lang="zh-CN" altLang="en-US" sz="2400">
                <a:solidFill>
                  <a:srgbClr val="00B0F0"/>
                </a:solidFill>
                <a:latin typeface="+mn-lt"/>
                <a:ea typeface="楷体" pitchFamily="49" charset="-122"/>
              </a:rPr>
              <a:t>。</a:t>
            </a:r>
            <a:endParaRPr lang="zh-CN" altLang="en-US" sz="2400">
              <a:solidFill>
                <a:srgbClr val="00B0F0"/>
              </a:solidFill>
              <a:latin typeface="楷体" pitchFamily="49" charset="-122"/>
              <a:ea typeface="楷体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072144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13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1021</TotalTime>
  <Words>1202</Words>
  <Application>Microsoft Office PowerPoint</Application>
  <PresentationFormat>自定义</PresentationFormat>
  <Paragraphs>82</Paragraphs>
  <Slides>17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17</vt:i4>
      </vt:variant>
    </vt:vector>
  </HeadingPairs>
  <TitlesOfParts>
    <vt:vector size="26" baseType="lpstr">
      <vt:lpstr>仿宋</vt:lpstr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微软用户</cp:lastModifiedBy>
  <cp:revision>760</cp:revision>
  <dcterms:created xsi:type="dcterms:W3CDTF">2020-11-06T05:24:00Z</dcterms:created>
  <dcterms:modified xsi:type="dcterms:W3CDTF">2025-09-13T09:20:39Z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